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charts/chart1.xml" ContentType="application/vnd.openxmlformats-officedocument.drawingml.chart+xml"/>
  <Override PartName="/ppt/charts/style2.xml" ContentType="application/vnd.ms-office.chartstyle+xml"/>
  <Override PartName="/ppt/charts/colors2.xml" ContentType="application/vnd.ms-office.chartcolorstyle+xml"/>
  <Override PartName="/ppt/charts/chart2.xml" ContentType="application/vnd.openxmlformats-officedocument.drawingml.chart+xml"/>
  <Override PartName="/ppt/charts/style3.xml" ContentType="application/vnd.ms-office.chartstyle+xml"/>
  <Override PartName="/ppt/charts/colors3.xml" ContentType="application/vnd.ms-office.chartcolorstyle+xml"/>
  <Override PartName="/ppt/charts/chartEx2.xml" ContentType="application/vnd.ms-office.chartex+xml"/>
  <Override PartName="/ppt/charts/style4.xml" ContentType="application/vnd.ms-office.chartstyle+xml"/>
  <Override PartName="/ppt/charts/colors4.xml" ContentType="application/vnd.ms-office.chartcolorstyle+xml"/>
  <Override PartName="/ppt/charts/chart3.xml" ContentType="application/vnd.openxmlformats-officedocument.drawingml.chart+xml"/>
  <Override PartName="/ppt/charts/style5.xml" ContentType="application/vnd.ms-office.chartstyle+xml"/>
  <Override PartName="/ppt/charts/colors5.xml" ContentType="application/vnd.ms-office.chartcolorstyle+xml"/>
  <Override PartName="/ppt/charts/chartEx3.xml" ContentType="application/vnd.ms-office.chartex+xml"/>
  <Override PartName="/ppt/charts/style6.xml" ContentType="application/vnd.ms-office.chartstyle+xml"/>
  <Override PartName="/ppt/charts/colors6.xml" ContentType="application/vnd.ms-office.chartcolorstyle+xml"/>
  <Override PartName="/ppt/charts/chart4.xml" ContentType="application/vnd.openxmlformats-officedocument.drawingml.chart+xml"/>
  <Override PartName="/ppt/charts/style7.xml" ContentType="application/vnd.ms-office.chartstyle+xml"/>
  <Override PartName="/ppt/charts/colors7.xml" ContentType="application/vnd.ms-office.chartcolorstyle+xml"/>
  <Override PartName="/ppt/charts/chart5.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5.xml" ContentType="application/vnd.openxmlformats-officedocument.presentationml.notesSlide+xml"/>
  <Override PartName="/ppt/charts/chart6.xml" ContentType="application/vnd.openxmlformats-officedocument.drawingml.chart+xml"/>
  <Override PartName="/ppt/charts/style9.xml" ContentType="application/vnd.ms-office.chartstyle+xml"/>
  <Override PartName="/ppt/charts/colors9.xml" ContentType="application/vnd.ms-office.chartcolorstyle+xml"/>
  <Override PartName="/ppt/charts/chart7.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6.xml" ContentType="application/vnd.openxmlformats-officedocument.presentationml.notesSlide+xml"/>
  <Override PartName="/ppt/charts/chart8.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Ex4.xml" ContentType="application/vnd.ms-office.chartex+xml"/>
  <Override PartName="/ppt/charts/style12.xml" ContentType="application/vnd.ms-office.chartstyle+xml"/>
  <Override PartName="/ppt/charts/colors12.xml" ContentType="application/vnd.ms-office.chartcolorstyle+xml"/>
  <Override PartName="/ppt/notesSlides/notesSlide7.xml" ContentType="application/vnd.openxmlformats-officedocument.presentationml.notesSlide+xml"/>
  <Override PartName="/ppt/charts/chart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1.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8.xml" ContentType="application/vnd.openxmlformats-officedocument.presentationml.notesSlide+xml"/>
  <Override PartName="/ppt/charts/chartEx5.xml" ContentType="application/vnd.ms-office.chartex+xml"/>
  <Override PartName="/ppt/charts/style16.xml" ContentType="application/vnd.ms-office.chartstyle+xml"/>
  <Override PartName="/ppt/charts/colors16.xml" ContentType="application/vnd.ms-office.chartcolorstyle+xml"/>
  <Override PartName="/ppt/notesSlides/notesSlide9.xml" ContentType="application/vnd.openxmlformats-officedocument.presentationml.notesSlide+xml"/>
  <Override PartName="/ppt/charts/chartEx6.xml" ContentType="application/vnd.ms-office.chartex+xml"/>
  <Override PartName="/ppt/charts/style17.xml" ContentType="application/vnd.ms-office.chartstyle+xml"/>
  <Override PartName="/ppt/charts/colors17.xml" ContentType="application/vnd.ms-office.chartcolorstyle+xml"/>
  <Override PartName="/ppt/charts/chart12.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3.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14.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10.xml" ContentType="application/vnd.openxmlformats-officedocument.presentationml.notesSlide+xml"/>
  <Override PartName="/ppt/charts/chart15.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11.xml" ContentType="application/vnd.openxmlformats-officedocument.presentationml.notesSlide+xml"/>
  <Override PartName="/ppt/charts/chart16.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17.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12.xml" ContentType="application/vnd.openxmlformats-officedocument.presentationml.notesSlide+xml"/>
  <Override PartName="/ppt/charts/chart18.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13.xml" ContentType="application/vnd.openxmlformats-officedocument.presentationml.notesSlide+xml"/>
  <Override PartName="/ppt/charts/chart19.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14.xml" ContentType="application/vnd.openxmlformats-officedocument.presentationml.notesSlide+xml"/>
  <Override PartName="/ppt/charts/chart20.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handoutMasterIdLst>
    <p:handoutMasterId r:id="rId34"/>
  </p:handoutMasterIdLst>
  <p:sldIdLst>
    <p:sldId id="305" r:id="rId5"/>
    <p:sldId id="314" r:id="rId6"/>
    <p:sldId id="296" r:id="rId7"/>
    <p:sldId id="329" r:id="rId8"/>
    <p:sldId id="318" r:id="rId9"/>
    <p:sldId id="349" r:id="rId10"/>
    <p:sldId id="324" r:id="rId11"/>
    <p:sldId id="326" r:id="rId12"/>
    <p:sldId id="327" r:id="rId13"/>
    <p:sldId id="336" r:id="rId14"/>
    <p:sldId id="328" r:id="rId15"/>
    <p:sldId id="339" r:id="rId16"/>
    <p:sldId id="330" r:id="rId17"/>
    <p:sldId id="331" r:id="rId18"/>
    <p:sldId id="332" r:id="rId19"/>
    <p:sldId id="341" r:id="rId20"/>
    <p:sldId id="333" r:id="rId21"/>
    <p:sldId id="342" r:id="rId22"/>
    <p:sldId id="334" r:id="rId23"/>
    <p:sldId id="335" r:id="rId24"/>
    <p:sldId id="340" r:id="rId25"/>
    <p:sldId id="350" r:id="rId26"/>
    <p:sldId id="343" r:id="rId27"/>
    <p:sldId id="344" r:id="rId28"/>
    <p:sldId id="345" r:id="rId29"/>
    <p:sldId id="346" r:id="rId30"/>
    <p:sldId id="347" r:id="rId31"/>
    <p:sldId id="316" r:id="rId32"/>
  </p:sldIdLst>
  <p:sldSz cx="12192000" cy="6858000"/>
  <p:notesSz cx="10234613" cy="7104063"/>
  <p:defaultTextStyle>
    <a:defPPr rtl="0">
      <a:defRPr lang="en-GB"/>
    </a:defPPr>
    <a:lvl1pPr marL="0" algn="l" defTabSz="914400" rtl="0" eaLnBrk="1" latinLnBrk="0" hangingPunct="1">
      <a:defRPr lang="en-GB" sz="1800" kern="1200">
        <a:solidFill>
          <a:schemeClr val="tx1"/>
        </a:solidFill>
        <a:latin typeface="+mn-lt"/>
        <a:ea typeface="+mn-ea"/>
        <a:cs typeface="+mn-cs"/>
      </a:defRPr>
    </a:lvl1pPr>
    <a:lvl2pPr marL="457200" algn="l" defTabSz="914400" rtl="0" eaLnBrk="1" latinLnBrk="0" hangingPunct="1">
      <a:defRPr lang="en-GB" sz="1800" kern="1200">
        <a:solidFill>
          <a:schemeClr val="tx1"/>
        </a:solidFill>
        <a:latin typeface="+mn-lt"/>
        <a:ea typeface="+mn-ea"/>
        <a:cs typeface="+mn-cs"/>
      </a:defRPr>
    </a:lvl2pPr>
    <a:lvl3pPr marL="914400" algn="l" defTabSz="914400" rtl="0" eaLnBrk="1" latinLnBrk="0" hangingPunct="1">
      <a:defRPr lang="en-GB" sz="1800" kern="1200">
        <a:solidFill>
          <a:schemeClr val="tx1"/>
        </a:solidFill>
        <a:latin typeface="+mn-lt"/>
        <a:ea typeface="+mn-ea"/>
        <a:cs typeface="+mn-cs"/>
      </a:defRPr>
    </a:lvl3pPr>
    <a:lvl4pPr marL="1371600" algn="l" defTabSz="914400" rtl="0" eaLnBrk="1" latinLnBrk="0" hangingPunct="1">
      <a:defRPr lang="en-GB" sz="1800" kern="1200">
        <a:solidFill>
          <a:schemeClr val="tx1"/>
        </a:solidFill>
        <a:latin typeface="+mn-lt"/>
        <a:ea typeface="+mn-ea"/>
        <a:cs typeface="+mn-cs"/>
      </a:defRPr>
    </a:lvl4pPr>
    <a:lvl5pPr marL="1828800" algn="l" defTabSz="914400" rtl="0" eaLnBrk="1" latinLnBrk="0" hangingPunct="1">
      <a:defRPr lang="en-GB" sz="1800" kern="1200">
        <a:solidFill>
          <a:schemeClr val="tx1"/>
        </a:solidFill>
        <a:latin typeface="+mn-lt"/>
        <a:ea typeface="+mn-ea"/>
        <a:cs typeface="+mn-cs"/>
      </a:defRPr>
    </a:lvl5pPr>
    <a:lvl6pPr marL="2286000" algn="l" defTabSz="914400" rtl="0" eaLnBrk="1" latinLnBrk="0" hangingPunct="1">
      <a:defRPr lang="en-GB" sz="1800" kern="1200">
        <a:solidFill>
          <a:schemeClr val="tx1"/>
        </a:solidFill>
        <a:latin typeface="+mn-lt"/>
        <a:ea typeface="+mn-ea"/>
        <a:cs typeface="+mn-cs"/>
      </a:defRPr>
    </a:lvl6pPr>
    <a:lvl7pPr marL="2743200" algn="l" defTabSz="914400" rtl="0" eaLnBrk="1" latinLnBrk="0" hangingPunct="1">
      <a:defRPr lang="en-GB" sz="1800" kern="1200">
        <a:solidFill>
          <a:schemeClr val="tx1"/>
        </a:solidFill>
        <a:latin typeface="+mn-lt"/>
        <a:ea typeface="+mn-ea"/>
        <a:cs typeface="+mn-cs"/>
      </a:defRPr>
    </a:lvl7pPr>
    <a:lvl8pPr marL="3200400" algn="l" defTabSz="914400" rtl="0" eaLnBrk="1" latinLnBrk="0" hangingPunct="1">
      <a:defRPr lang="en-GB" sz="1800" kern="1200">
        <a:solidFill>
          <a:schemeClr val="tx1"/>
        </a:solidFill>
        <a:latin typeface="+mn-lt"/>
        <a:ea typeface="+mn-ea"/>
        <a:cs typeface="+mn-cs"/>
      </a:defRPr>
    </a:lvl8pPr>
    <a:lvl9pPr marL="3657600" algn="l" defTabSz="914400" rtl="0" eaLnBrk="1" latinLnBrk="0" hangingPunct="1">
      <a:defRPr lang="en-GB"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C8CD"/>
    <a:srgbClr val="CCD8D6"/>
    <a:srgbClr val="93D3D9"/>
    <a:srgbClr val="A9D7D9"/>
    <a:srgbClr val="AAD6FF"/>
    <a:srgbClr val="4F5945"/>
    <a:srgbClr val="73292A"/>
    <a:srgbClr val="7F867A"/>
    <a:srgbClr val="A65B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44CD70-BC7A-47C3-9A4F-B3CB68FD5773}" v="17" dt="2024-02-21T15:22:01.9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879" autoAdjust="0"/>
  </p:normalViewPr>
  <p:slideViewPr>
    <p:cSldViewPr snapToGrid="0">
      <p:cViewPr varScale="1">
        <p:scale>
          <a:sx n="82" d="100"/>
          <a:sy n="82" d="100"/>
        </p:scale>
        <p:origin x="720" y="72"/>
      </p:cViewPr>
      <p:guideLst/>
    </p:cSldViewPr>
  </p:slideViewPr>
  <p:notesTextViewPr>
    <p:cViewPr>
      <p:scale>
        <a:sx n="1" d="1"/>
        <a:sy n="1" d="1"/>
      </p:scale>
      <p:origin x="0" y="0"/>
    </p:cViewPr>
  </p:notesTextViewPr>
  <p:sorterViewPr>
    <p:cViewPr>
      <p:scale>
        <a:sx n="100" d="100"/>
        <a:sy n="100" d="100"/>
      </p:scale>
      <p:origin x="0" y="-4805"/>
    </p:cViewPr>
  </p:sorterViewPr>
  <p:notesViewPr>
    <p:cSldViewPr snapToGrid="0" showGuides="1">
      <p:cViewPr varScale="1">
        <p:scale>
          <a:sx n="80" d="100"/>
          <a:sy n="80" d="100"/>
        </p:scale>
        <p:origin x="1123"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handoutMaster" Target="handoutMasters/handoutMaster1.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Hewitt" userId="e914d6e2e4dcc4f0" providerId="LiveId" clId="{0044CD70-BC7A-47C3-9A4F-B3CB68FD5773}"/>
    <pc:docChg chg="undo custSel addSld delSld modSld sldOrd">
      <pc:chgData name="Naomi Hewitt" userId="e914d6e2e4dcc4f0" providerId="LiveId" clId="{0044CD70-BC7A-47C3-9A4F-B3CB68FD5773}" dt="2024-02-21T15:24:29.493" v="1721" actId="20577"/>
      <pc:docMkLst>
        <pc:docMk/>
      </pc:docMkLst>
      <pc:sldChg chg="modSp mod">
        <pc:chgData name="Naomi Hewitt" userId="e914d6e2e4dcc4f0" providerId="LiveId" clId="{0044CD70-BC7A-47C3-9A4F-B3CB68FD5773}" dt="2024-02-20T18:30:48.458" v="110" actId="20577"/>
        <pc:sldMkLst>
          <pc:docMk/>
          <pc:sldMk cId="1859527893" sldId="296"/>
        </pc:sldMkLst>
        <pc:spChg chg="mod">
          <ac:chgData name="Naomi Hewitt" userId="e914d6e2e4dcc4f0" providerId="LiveId" clId="{0044CD70-BC7A-47C3-9A4F-B3CB68FD5773}" dt="2024-02-20T18:28:46.533" v="37" actId="20577"/>
          <ac:spMkLst>
            <pc:docMk/>
            <pc:sldMk cId="1859527893" sldId="296"/>
            <ac:spMk id="2" creationId="{912DF434-28DB-4621-A497-D62C41CE0419}"/>
          </ac:spMkLst>
        </pc:spChg>
        <pc:spChg chg="mod">
          <ac:chgData name="Naomi Hewitt" userId="e914d6e2e4dcc4f0" providerId="LiveId" clId="{0044CD70-BC7A-47C3-9A4F-B3CB68FD5773}" dt="2024-02-20T18:30:48.458" v="110" actId="20577"/>
          <ac:spMkLst>
            <pc:docMk/>
            <pc:sldMk cId="1859527893" sldId="296"/>
            <ac:spMk id="3" creationId="{22788C46-D0BC-4307-AE55-7601A139E7CB}"/>
          </ac:spMkLst>
        </pc:spChg>
      </pc:sldChg>
      <pc:sldChg chg="modSp mod">
        <pc:chgData name="Naomi Hewitt" userId="e914d6e2e4dcc4f0" providerId="LiveId" clId="{0044CD70-BC7A-47C3-9A4F-B3CB68FD5773}" dt="2024-02-20T18:30:18.107" v="79" actId="20577"/>
        <pc:sldMkLst>
          <pc:docMk/>
          <pc:sldMk cId="317718070" sldId="305"/>
        </pc:sldMkLst>
        <pc:spChg chg="mod">
          <ac:chgData name="Naomi Hewitt" userId="e914d6e2e4dcc4f0" providerId="LiveId" clId="{0044CD70-BC7A-47C3-9A4F-B3CB68FD5773}" dt="2024-02-20T18:30:18.107" v="79" actId="20577"/>
          <ac:spMkLst>
            <pc:docMk/>
            <pc:sldMk cId="317718070" sldId="305"/>
            <ac:spMk id="2" creationId="{DD24180B-35BA-C28E-820F-59C84FBDD99A}"/>
          </ac:spMkLst>
        </pc:spChg>
      </pc:sldChg>
      <pc:sldChg chg="modSp del mod">
        <pc:chgData name="Naomi Hewitt" userId="e914d6e2e4dcc4f0" providerId="LiveId" clId="{0044CD70-BC7A-47C3-9A4F-B3CB68FD5773}" dt="2024-02-21T14:54:34.131" v="179" actId="47"/>
        <pc:sldMkLst>
          <pc:docMk/>
          <pc:sldMk cId="1732999477" sldId="306"/>
        </pc:sldMkLst>
        <pc:spChg chg="mod">
          <ac:chgData name="Naomi Hewitt" userId="e914d6e2e4dcc4f0" providerId="LiveId" clId="{0044CD70-BC7A-47C3-9A4F-B3CB68FD5773}" dt="2024-02-20T18:34:55.318" v="178" actId="20577"/>
          <ac:spMkLst>
            <pc:docMk/>
            <pc:sldMk cId="1732999477" sldId="306"/>
            <ac:spMk id="3" creationId="{1A585715-2793-160B-269E-D9516C84D73A}"/>
          </ac:spMkLst>
        </pc:spChg>
      </pc:sldChg>
      <pc:sldChg chg="modSp mod">
        <pc:chgData name="Naomi Hewitt" userId="e914d6e2e4dcc4f0" providerId="LiveId" clId="{0044CD70-BC7A-47C3-9A4F-B3CB68FD5773}" dt="2024-02-21T15:21:12.396" v="1529" actId="27636"/>
        <pc:sldMkLst>
          <pc:docMk/>
          <pc:sldMk cId="2790251853" sldId="316"/>
        </pc:sldMkLst>
        <pc:spChg chg="mod">
          <ac:chgData name="Naomi Hewitt" userId="e914d6e2e4dcc4f0" providerId="LiveId" clId="{0044CD70-BC7A-47C3-9A4F-B3CB68FD5773}" dt="2024-02-21T15:21:12.396" v="1529" actId="27636"/>
          <ac:spMkLst>
            <pc:docMk/>
            <pc:sldMk cId="2790251853" sldId="316"/>
            <ac:spMk id="5" creationId="{AAF5CF3F-E5EF-5769-3F83-24ADB4412BBF}"/>
          </ac:spMkLst>
        </pc:spChg>
      </pc:sldChg>
      <pc:sldChg chg="modSp mod">
        <pc:chgData name="Naomi Hewitt" userId="e914d6e2e4dcc4f0" providerId="LiveId" clId="{0044CD70-BC7A-47C3-9A4F-B3CB68FD5773}" dt="2024-02-21T15:24:29.493" v="1721" actId="20577"/>
        <pc:sldMkLst>
          <pc:docMk/>
          <pc:sldMk cId="145449065" sldId="329"/>
        </pc:sldMkLst>
        <pc:spChg chg="mod">
          <ac:chgData name="Naomi Hewitt" userId="e914d6e2e4dcc4f0" providerId="LiveId" clId="{0044CD70-BC7A-47C3-9A4F-B3CB68FD5773}" dt="2024-02-20T18:31:06.181" v="122" actId="20577"/>
          <ac:spMkLst>
            <pc:docMk/>
            <pc:sldMk cId="145449065" sldId="329"/>
            <ac:spMk id="2" creationId="{56002655-34DF-25F9-4640-B2CE5329AD1A}"/>
          </ac:spMkLst>
        </pc:spChg>
        <pc:spChg chg="mod">
          <ac:chgData name="Naomi Hewitt" userId="e914d6e2e4dcc4f0" providerId="LiveId" clId="{0044CD70-BC7A-47C3-9A4F-B3CB68FD5773}" dt="2024-02-21T15:24:29.493" v="1721" actId="20577"/>
          <ac:spMkLst>
            <pc:docMk/>
            <pc:sldMk cId="145449065" sldId="329"/>
            <ac:spMk id="3" creationId="{1A585715-2793-160B-269E-D9516C84D73A}"/>
          </ac:spMkLst>
        </pc:spChg>
      </pc:sldChg>
      <pc:sldChg chg="modSp mod">
        <pc:chgData name="Naomi Hewitt" userId="e914d6e2e4dcc4f0" providerId="LiveId" clId="{0044CD70-BC7A-47C3-9A4F-B3CB68FD5773}" dt="2024-02-21T14:55:04.782" v="180" actId="113"/>
        <pc:sldMkLst>
          <pc:docMk/>
          <pc:sldMk cId="3948899693" sldId="336"/>
        </pc:sldMkLst>
        <pc:spChg chg="mod">
          <ac:chgData name="Naomi Hewitt" userId="e914d6e2e4dcc4f0" providerId="LiveId" clId="{0044CD70-BC7A-47C3-9A4F-B3CB68FD5773}" dt="2024-02-21T14:55:04.782" v="180" actId="113"/>
          <ac:spMkLst>
            <pc:docMk/>
            <pc:sldMk cId="3948899693" sldId="336"/>
            <ac:spMk id="3" creationId="{A5E5FCFC-D586-E1FE-98D8-AA9B8E23931F}"/>
          </ac:spMkLst>
        </pc:spChg>
      </pc:sldChg>
      <pc:sldChg chg="modSp mod">
        <pc:chgData name="Naomi Hewitt" userId="e914d6e2e4dcc4f0" providerId="LiveId" clId="{0044CD70-BC7A-47C3-9A4F-B3CB68FD5773}" dt="2024-02-21T15:18:26.460" v="1426" actId="6549"/>
        <pc:sldMkLst>
          <pc:docMk/>
          <pc:sldMk cId="1564108110" sldId="343"/>
        </pc:sldMkLst>
        <pc:spChg chg="mod">
          <ac:chgData name="Naomi Hewitt" userId="e914d6e2e4dcc4f0" providerId="LiveId" clId="{0044CD70-BC7A-47C3-9A4F-B3CB68FD5773}" dt="2024-02-21T14:56:24.791" v="212" actId="20577"/>
          <ac:spMkLst>
            <pc:docMk/>
            <pc:sldMk cId="1564108110" sldId="343"/>
            <ac:spMk id="2" creationId="{32DAE45F-A74C-1F03-7775-D643691FEBB7}"/>
          </ac:spMkLst>
        </pc:spChg>
        <pc:spChg chg="mod">
          <ac:chgData name="Naomi Hewitt" userId="e914d6e2e4dcc4f0" providerId="LiveId" clId="{0044CD70-BC7A-47C3-9A4F-B3CB68FD5773}" dt="2024-02-21T15:17:11.175" v="1377" actId="27636"/>
          <ac:spMkLst>
            <pc:docMk/>
            <pc:sldMk cId="1564108110" sldId="343"/>
            <ac:spMk id="3" creationId="{A13E7B1F-C27B-EA4B-3323-FA16C6CF24E5}"/>
          </ac:spMkLst>
        </pc:spChg>
        <pc:spChg chg="mod">
          <ac:chgData name="Naomi Hewitt" userId="e914d6e2e4dcc4f0" providerId="LiveId" clId="{0044CD70-BC7A-47C3-9A4F-B3CB68FD5773}" dt="2024-02-21T15:18:26.460" v="1426" actId="6549"/>
          <ac:spMkLst>
            <pc:docMk/>
            <pc:sldMk cId="1564108110" sldId="343"/>
            <ac:spMk id="4" creationId="{35A3E70F-EEBE-ECA6-794F-7788395EB165}"/>
          </ac:spMkLst>
        </pc:spChg>
        <pc:spChg chg="mod">
          <ac:chgData name="Naomi Hewitt" userId="e914d6e2e4dcc4f0" providerId="LiveId" clId="{0044CD70-BC7A-47C3-9A4F-B3CB68FD5773}" dt="2024-02-21T15:17:59.596" v="1394" actId="1076"/>
          <ac:spMkLst>
            <pc:docMk/>
            <pc:sldMk cId="1564108110" sldId="343"/>
            <ac:spMk id="7" creationId="{F1A45704-84E0-7E13-E3BA-50C51AC23F30}"/>
          </ac:spMkLst>
        </pc:spChg>
      </pc:sldChg>
      <pc:sldChg chg="addSp modSp mod ord">
        <pc:chgData name="Naomi Hewitt" userId="e914d6e2e4dcc4f0" providerId="LiveId" clId="{0044CD70-BC7A-47C3-9A4F-B3CB68FD5773}" dt="2024-02-21T15:03:13.907" v="725" actId="207"/>
        <pc:sldMkLst>
          <pc:docMk/>
          <pc:sldMk cId="1791734870" sldId="344"/>
        </pc:sldMkLst>
        <pc:spChg chg="add mod">
          <ac:chgData name="Naomi Hewitt" userId="e914d6e2e4dcc4f0" providerId="LiveId" clId="{0044CD70-BC7A-47C3-9A4F-B3CB68FD5773}" dt="2024-02-21T15:03:01.405" v="723" actId="207"/>
          <ac:spMkLst>
            <pc:docMk/>
            <pc:sldMk cId="1791734870" sldId="344"/>
            <ac:spMk id="2" creationId="{3E90D78C-20E8-77E7-2D0A-665101D436A7}"/>
          </ac:spMkLst>
        </pc:spChg>
        <pc:spChg chg="mod">
          <ac:chgData name="Naomi Hewitt" userId="e914d6e2e4dcc4f0" providerId="LiveId" clId="{0044CD70-BC7A-47C3-9A4F-B3CB68FD5773}" dt="2024-02-21T15:00:01.967" v="568" actId="1076"/>
          <ac:spMkLst>
            <pc:docMk/>
            <pc:sldMk cId="1791734870" sldId="344"/>
            <ac:spMk id="5" creationId="{98924E39-CBDE-A394-433A-0476373098E8}"/>
          </ac:spMkLst>
        </pc:spChg>
        <pc:spChg chg="mod">
          <ac:chgData name="Naomi Hewitt" userId="e914d6e2e4dcc4f0" providerId="LiveId" clId="{0044CD70-BC7A-47C3-9A4F-B3CB68FD5773}" dt="2024-02-21T15:00:01.967" v="568" actId="1076"/>
          <ac:spMkLst>
            <pc:docMk/>
            <pc:sldMk cId="1791734870" sldId="344"/>
            <ac:spMk id="6" creationId="{29B3BA90-9015-18CE-E05A-B0D64CA07A6E}"/>
          </ac:spMkLst>
        </pc:spChg>
        <pc:spChg chg="mod">
          <ac:chgData name="Naomi Hewitt" userId="e914d6e2e4dcc4f0" providerId="LiveId" clId="{0044CD70-BC7A-47C3-9A4F-B3CB68FD5773}" dt="2024-02-21T15:00:01.967" v="568" actId="1076"/>
          <ac:spMkLst>
            <pc:docMk/>
            <pc:sldMk cId="1791734870" sldId="344"/>
            <ac:spMk id="7" creationId="{93FDCECF-B07C-1276-3754-06C8BFA53DA0}"/>
          </ac:spMkLst>
        </pc:spChg>
        <pc:spChg chg="mod">
          <ac:chgData name="Naomi Hewitt" userId="e914d6e2e4dcc4f0" providerId="LiveId" clId="{0044CD70-BC7A-47C3-9A4F-B3CB68FD5773}" dt="2024-02-21T15:00:01.967" v="568" actId="1076"/>
          <ac:spMkLst>
            <pc:docMk/>
            <pc:sldMk cId="1791734870" sldId="344"/>
            <ac:spMk id="8" creationId="{5A81AE8E-3422-2CD1-8EAA-39BA175D41EB}"/>
          </ac:spMkLst>
        </pc:spChg>
        <pc:spChg chg="add mod">
          <ac:chgData name="Naomi Hewitt" userId="e914d6e2e4dcc4f0" providerId="LiveId" clId="{0044CD70-BC7A-47C3-9A4F-B3CB68FD5773}" dt="2024-02-21T15:02:43.217" v="722" actId="20577"/>
          <ac:spMkLst>
            <pc:docMk/>
            <pc:sldMk cId="1791734870" sldId="344"/>
            <ac:spMk id="10" creationId="{32B2A65D-3D0B-337E-5257-42D8013CE394}"/>
          </ac:spMkLst>
        </pc:spChg>
        <pc:spChg chg="add mod">
          <ac:chgData name="Naomi Hewitt" userId="e914d6e2e4dcc4f0" providerId="LiveId" clId="{0044CD70-BC7A-47C3-9A4F-B3CB68FD5773}" dt="2024-02-21T15:03:08.505" v="724" actId="207"/>
          <ac:spMkLst>
            <pc:docMk/>
            <pc:sldMk cId="1791734870" sldId="344"/>
            <ac:spMk id="11" creationId="{4040B522-1810-5964-EF24-71606AEDAF1D}"/>
          </ac:spMkLst>
        </pc:spChg>
        <pc:spChg chg="mod">
          <ac:chgData name="Naomi Hewitt" userId="e914d6e2e4dcc4f0" providerId="LiveId" clId="{0044CD70-BC7A-47C3-9A4F-B3CB68FD5773}" dt="2024-02-21T15:00:01.967" v="568" actId="1076"/>
          <ac:spMkLst>
            <pc:docMk/>
            <pc:sldMk cId="1791734870" sldId="344"/>
            <ac:spMk id="12" creationId="{B43041A7-A698-9967-75FE-674A609D6DA8}"/>
          </ac:spMkLst>
        </pc:spChg>
        <pc:spChg chg="mod">
          <ac:chgData name="Naomi Hewitt" userId="e914d6e2e4dcc4f0" providerId="LiveId" clId="{0044CD70-BC7A-47C3-9A4F-B3CB68FD5773}" dt="2024-02-21T15:00:01.967" v="568" actId="1076"/>
          <ac:spMkLst>
            <pc:docMk/>
            <pc:sldMk cId="1791734870" sldId="344"/>
            <ac:spMk id="13" creationId="{90D32651-D1B8-1946-BC95-3E7B5A18992B}"/>
          </ac:spMkLst>
        </pc:spChg>
        <pc:spChg chg="mod">
          <ac:chgData name="Naomi Hewitt" userId="e914d6e2e4dcc4f0" providerId="LiveId" clId="{0044CD70-BC7A-47C3-9A4F-B3CB68FD5773}" dt="2024-02-21T15:00:01.967" v="568" actId="1076"/>
          <ac:spMkLst>
            <pc:docMk/>
            <pc:sldMk cId="1791734870" sldId="344"/>
            <ac:spMk id="14" creationId="{F1CEE9D5-3329-58B9-20B0-B63E1DA825A5}"/>
          </ac:spMkLst>
        </pc:spChg>
        <pc:spChg chg="mod">
          <ac:chgData name="Naomi Hewitt" userId="e914d6e2e4dcc4f0" providerId="LiveId" clId="{0044CD70-BC7A-47C3-9A4F-B3CB68FD5773}" dt="2024-02-21T15:00:01.967" v="568" actId="1076"/>
          <ac:spMkLst>
            <pc:docMk/>
            <pc:sldMk cId="1791734870" sldId="344"/>
            <ac:spMk id="15" creationId="{9FB11A89-A57F-8F3D-6358-E98EE0F6C94E}"/>
          </ac:spMkLst>
        </pc:spChg>
        <pc:spChg chg="mod">
          <ac:chgData name="Naomi Hewitt" userId="e914d6e2e4dcc4f0" providerId="LiveId" clId="{0044CD70-BC7A-47C3-9A4F-B3CB68FD5773}" dt="2024-02-21T15:00:01.967" v="568" actId="1076"/>
          <ac:spMkLst>
            <pc:docMk/>
            <pc:sldMk cId="1791734870" sldId="344"/>
            <ac:spMk id="16" creationId="{1A028372-70DA-A2F8-FFDC-025A1DC8F15A}"/>
          </ac:spMkLst>
        </pc:spChg>
        <pc:spChg chg="mod">
          <ac:chgData name="Naomi Hewitt" userId="e914d6e2e4dcc4f0" providerId="LiveId" clId="{0044CD70-BC7A-47C3-9A4F-B3CB68FD5773}" dt="2024-02-21T15:00:01.967" v="568" actId="1076"/>
          <ac:spMkLst>
            <pc:docMk/>
            <pc:sldMk cId="1791734870" sldId="344"/>
            <ac:spMk id="17" creationId="{6F6C66CB-1A07-462E-ECE5-EBC5FB90035D}"/>
          </ac:spMkLst>
        </pc:spChg>
        <pc:spChg chg="mod">
          <ac:chgData name="Naomi Hewitt" userId="e914d6e2e4dcc4f0" providerId="LiveId" clId="{0044CD70-BC7A-47C3-9A4F-B3CB68FD5773}" dt="2024-02-21T15:00:01.967" v="568" actId="1076"/>
          <ac:spMkLst>
            <pc:docMk/>
            <pc:sldMk cId="1791734870" sldId="344"/>
            <ac:spMk id="18" creationId="{34CD1511-6E10-658B-1D69-E8F75D3459FA}"/>
          </ac:spMkLst>
        </pc:spChg>
        <pc:spChg chg="add mod">
          <ac:chgData name="Naomi Hewitt" userId="e914d6e2e4dcc4f0" providerId="LiveId" clId="{0044CD70-BC7A-47C3-9A4F-B3CB68FD5773}" dt="2024-02-21T15:03:13.907" v="725" actId="207"/>
          <ac:spMkLst>
            <pc:docMk/>
            <pc:sldMk cId="1791734870" sldId="344"/>
            <ac:spMk id="19" creationId="{C67E0505-BA4C-0CF0-7F1A-DBC0B22C2A04}"/>
          </ac:spMkLst>
        </pc:spChg>
        <pc:spChg chg="mod">
          <ac:chgData name="Naomi Hewitt" userId="e914d6e2e4dcc4f0" providerId="LiveId" clId="{0044CD70-BC7A-47C3-9A4F-B3CB68FD5773}" dt="2024-02-21T15:00:01.967" v="568" actId="1076"/>
          <ac:spMkLst>
            <pc:docMk/>
            <pc:sldMk cId="1791734870" sldId="344"/>
            <ac:spMk id="20" creationId="{FDB44D5D-5E06-A923-6875-77C15D77EAE8}"/>
          </ac:spMkLst>
        </pc:spChg>
      </pc:sldChg>
      <pc:sldChg chg="addSp modSp mod">
        <pc:chgData name="Naomi Hewitt" userId="e914d6e2e4dcc4f0" providerId="LiveId" clId="{0044CD70-BC7A-47C3-9A4F-B3CB68FD5773}" dt="2024-02-21T15:18:47.740" v="1429" actId="27636"/>
        <pc:sldMkLst>
          <pc:docMk/>
          <pc:sldMk cId="3508772097" sldId="345"/>
        </pc:sldMkLst>
        <pc:spChg chg="add mod">
          <ac:chgData name="Naomi Hewitt" userId="e914d6e2e4dcc4f0" providerId="LiveId" clId="{0044CD70-BC7A-47C3-9A4F-B3CB68FD5773}" dt="2024-02-21T15:05:21.586" v="894" actId="20577"/>
          <ac:spMkLst>
            <pc:docMk/>
            <pc:sldMk cId="3508772097" sldId="345"/>
            <ac:spMk id="2" creationId="{27107049-6C36-D852-87C6-025D947221BE}"/>
          </ac:spMkLst>
        </pc:spChg>
        <pc:spChg chg="mod">
          <ac:chgData name="Naomi Hewitt" userId="e914d6e2e4dcc4f0" providerId="LiveId" clId="{0044CD70-BC7A-47C3-9A4F-B3CB68FD5773}" dt="2024-02-21T15:04:08.286" v="729" actId="1076"/>
          <ac:spMkLst>
            <pc:docMk/>
            <pc:sldMk cId="3508772097" sldId="345"/>
            <ac:spMk id="5" creationId="{98924E39-CBDE-A394-433A-0476373098E8}"/>
          </ac:spMkLst>
        </pc:spChg>
        <pc:spChg chg="mod">
          <ac:chgData name="Naomi Hewitt" userId="e914d6e2e4dcc4f0" providerId="LiveId" clId="{0044CD70-BC7A-47C3-9A4F-B3CB68FD5773}" dt="2024-02-21T15:04:08.286" v="729" actId="1076"/>
          <ac:spMkLst>
            <pc:docMk/>
            <pc:sldMk cId="3508772097" sldId="345"/>
            <ac:spMk id="6" creationId="{29B3BA90-9015-18CE-E05A-B0D64CA07A6E}"/>
          </ac:spMkLst>
        </pc:spChg>
        <pc:spChg chg="mod">
          <ac:chgData name="Naomi Hewitt" userId="e914d6e2e4dcc4f0" providerId="LiveId" clId="{0044CD70-BC7A-47C3-9A4F-B3CB68FD5773}" dt="2024-02-21T15:04:08.286" v="729" actId="1076"/>
          <ac:spMkLst>
            <pc:docMk/>
            <pc:sldMk cId="3508772097" sldId="345"/>
            <ac:spMk id="7" creationId="{93FDCECF-B07C-1276-3754-06C8BFA53DA0}"/>
          </ac:spMkLst>
        </pc:spChg>
        <pc:spChg chg="mod">
          <ac:chgData name="Naomi Hewitt" userId="e914d6e2e4dcc4f0" providerId="LiveId" clId="{0044CD70-BC7A-47C3-9A4F-B3CB68FD5773}" dt="2024-02-21T15:04:08.286" v="729" actId="1076"/>
          <ac:spMkLst>
            <pc:docMk/>
            <pc:sldMk cId="3508772097" sldId="345"/>
            <ac:spMk id="8" creationId="{5A81AE8E-3422-2CD1-8EAA-39BA175D41EB}"/>
          </ac:spMkLst>
        </pc:spChg>
        <pc:spChg chg="add mod">
          <ac:chgData name="Naomi Hewitt" userId="e914d6e2e4dcc4f0" providerId="LiveId" clId="{0044CD70-BC7A-47C3-9A4F-B3CB68FD5773}" dt="2024-02-21T15:18:47.740" v="1429" actId="27636"/>
          <ac:spMkLst>
            <pc:docMk/>
            <pc:sldMk cId="3508772097" sldId="345"/>
            <ac:spMk id="10" creationId="{BB7FD713-B043-891B-BEE2-39BA3CED2EEC}"/>
          </ac:spMkLst>
        </pc:spChg>
        <pc:spChg chg="add mod">
          <ac:chgData name="Naomi Hewitt" userId="e914d6e2e4dcc4f0" providerId="LiveId" clId="{0044CD70-BC7A-47C3-9A4F-B3CB68FD5773}" dt="2024-02-21T15:05:11.098" v="867" actId="20577"/>
          <ac:spMkLst>
            <pc:docMk/>
            <pc:sldMk cId="3508772097" sldId="345"/>
            <ac:spMk id="11" creationId="{5A464F7B-0B82-50FB-D0B7-DB8AE96C8020}"/>
          </ac:spMkLst>
        </pc:spChg>
        <pc:spChg chg="mod">
          <ac:chgData name="Naomi Hewitt" userId="e914d6e2e4dcc4f0" providerId="LiveId" clId="{0044CD70-BC7A-47C3-9A4F-B3CB68FD5773}" dt="2024-02-21T15:04:08.286" v="729" actId="1076"/>
          <ac:spMkLst>
            <pc:docMk/>
            <pc:sldMk cId="3508772097" sldId="345"/>
            <ac:spMk id="12" creationId="{89E4677B-FA84-2475-43C7-E3D17D1AD8DA}"/>
          </ac:spMkLst>
        </pc:spChg>
        <pc:spChg chg="mod">
          <ac:chgData name="Naomi Hewitt" userId="e914d6e2e4dcc4f0" providerId="LiveId" clId="{0044CD70-BC7A-47C3-9A4F-B3CB68FD5773}" dt="2024-02-21T15:04:08.286" v="729" actId="1076"/>
          <ac:spMkLst>
            <pc:docMk/>
            <pc:sldMk cId="3508772097" sldId="345"/>
            <ac:spMk id="13" creationId="{23060D0E-9223-2769-B218-918F4FA8B482}"/>
          </ac:spMkLst>
        </pc:spChg>
        <pc:spChg chg="mod">
          <ac:chgData name="Naomi Hewitt" userId="e914d6e2e4dcc4f0" providerId="LiveId" clId="{0044CD70-BC7A-47C3-9A4F-B3CB68FD5773}" dt="2024-02-21T15:04:08.286" v="729" actId="1076"/>
          <ac:spMkLst>
            <pc:docMk/>
            <pc:sldMk cId="3508772097" sldId="345"/>
            <ac:spMk id="14" creationId="{715B5A80-EB80-B91B-C5EE-89B3A4D22993}"/>
          </ac:spMkLst>
        </pc:spChg>
        <pc:spChg chg="mod">
          <ac:chgData name="Naomi Hewitt" userId="e914d6e2e4dcc4f0" providerId="LiveId" clId="{0044CD70-BC7A-47C3-9A4F-B3CB68FD5773}" dt="2024-02-21T15:04:08.286" v="729" actId="1076"/>
          <ac:spMkLst>
            <pc:docMk/>
            <pc:sldMk cId="3508772097" sldId="345"/>
            <ac:spMk id="15" creationId="{33BB218F-2C4F-F97A-BDA4-BAA35CE0CD72}"/>
          </ac:spMkLst>
        </pc:spChg>
        <pc:spChg chg="mod">
          <ac:chgData name="Naomi Hewitt" userId="e914d6e2e4dcc4f0" providerId="LiveId" clId="{0044CD70-BC7A-47C3-9A4F-B3CB68FD5773}" dt="2024-02-21T15:04:08.286" v="729" actId="1076"/>
          <ac:spMkLst>
            <pc:docMk/>
            <pc:sldMk cId="3508772097" sldId="345"/>
            <ac:spMk id="16" creationId="{970FE1E3-5466-CE59-1527-CBF2D1D03DCE}"/>
          </ac:spMkLst>
        </pc:spChg>
      </pc:sldChg>
      <pc:sldChg chg="addSp modSp mod">
        <pc:chgData name="Naomi Hewitt" userId="e914d6e2e4dcc4f0" providerId="LiveId" clId="{0044CD70-BC7A-47C3-9A4F-B3CB68FD5773}" dt="2024-02-21T15:19:32.315" v="1441" actId="1076"/>
        <pc:sldMkLst>
          <pc:docMk/>
          <pc:sldMk cId="1898052332" sldId="346"/>
        </pc:sldMkLst>
        <pc:spChg chg="add mod">
          <ac:chgData name="Naomi Hewitt" userId="e914d6e2e4dcc4f0" providerId="LiveId" clId="{0044CD70-BC7A-47C3-9A4F-B3CB68FD5773}" dt="2024-02-21T15:09:23.456" v="982" actId="1076"/>
          <ac:spMkLst>
            <pc:docMk/>
            <pc:sldMk cId="1898052332" sldId="346"/>
            <ac:spMk id="2" creationId="{F2177502-A98C-608A-510C-BBDA7C60361A}"/>
          </ac:spMkLst>
        </pc:spChg>
        <pc:spChg chg="mod">
          <ac:chgData name="Naomi Hewitt" userId="e914d6e2e4dcc4f0" providerId="LiveId" clId="{0044CD70-BC7A-47C3-9A4F-B3CB68FD5773}" dt="2024-02-21T15:06:39.881" v="917" actId="1076"/>
          <ac:spMkLst>
            <pc:docMk/>
            <pc:sldMk cId="1898052332" sldId="346"/>
            <ac:spMk id="5" creationId="{98924E39-CBDE-A394-433A-0476373098E8}"/>
          </ac:spMkLst>
        </pc:spChg>
        <pc:spChg chg="mod">
          <ac:chgData name="Naomi Hewitt" userId="e914d6e2e4dcc4f0" providerId="LiveId" clId="{0044CD70-BC7A-47C3-9A4F-B3CB68FD5773}" dt="2024-02-21T15:19:14.953" v="1440" actId="27636"/>
          <ac:spMkLst>
            <pc:docMk/>
            <pc:sldMk cId="1898052332" sldId="346"/>
            <ac:spMk id="6" creationId="{29B3BA90-9015-18CE-E05A-B0D64CA07A6E}"/>
          </ac:spMkLst>
        </pc:spChg>
        <pc:spChg chg="mod">
          <ac:chgData name="Naomi Hewitt" userId="e914d6e2e4dcc4f0" providerId="LiveId" clId="{0044CD70-BC7A-47C3-9A4F-B3CB68FD5773}" dt="2024-02-21T15:07:22.842" v="919" actId="1076"/>
          <ac:spMkLst>
            <pc:docMk/>
            <pc:sldMk cId="1898052332" sldId="346"/>
            <ac:spMk id="7" creationId="{93FDCECF-B07C-1276-3754-06C8BFA53DA0}"/>
          </ac:spMkLst>
        </pc:spChg>
        <pc:spChg chg="mod">
          <ac:chgData name="Naomi Hewitt" userId="e914d6e2e4dcc4f0" providerId="LiveId" clId="{0044CD70-BC7A-47C3-9A4F-B3CB68FD5773}" dt="2024-02-21T15:19:05.161" v="1431" actId="20577"/>
          <ac:spMkLst>
            <pc:docMk/>
            <pc:sldMk cId="1898052332" sldId="346"/>
            <ac:spMk id="8" creationId="{5A81AE8E-3422-2CD1-8EAA-39BA175D41EB}"/>
          </ac:spMkLst>
        </pc:spChg>
        <pc:spChg chg="add mod">
          <ac:chgData name="Naomi Hewitt" userId="e914d6e2e4dcc4f0" providerId="LiveId" clId="{0044CD70-BC7A-47C3-9A4F-B3CB68FD5773}" dt="2024-02-21T15:09:28.091" v="983" actId="1076"/>
          <ac:spMkLst>
            <pc:docMk/>
            <pc:sldMk cId="1898052332" sldId="346"/>
            <ac:spMk id="10" creationId="{D4162C21-9961-6C6D-15DE-8B9A69AFC989}"/>
          </ac:spMkLst>
        </pc:spChg>
        <pc:spChg chg="add mod">
          <ac:chgData name="Naomi Hewitt" userId="e914d6e2e4dcc4f0" providerId="LiveId" clId="{0044CD70-BC7A-47C3-9A4F-B3CB68FD5773}" dt="2024-02-21T15:09:42.809" v="984" actId="207"/>
          <ac:spMkLst>
            <pc:docMk/>
            <pc:sldMk cId="1898052332" sldId="346"/>
            <ac:spMk id="11" creationId="{F1FCBAFB-D886-9EAA-5791-356B448A836D}"/>
          </ac:spMkLst>
        </pc:spChg>
        <pc:spChg chg="mod">
          <ac:chgData name="Naomi Hewitt" userId="e914d6e2e4dcc4f0" providerId="LiveId" clId="{0044CD70-BC7A-47C3-9A4F-B3CB68FD5773}" dt="2024-02-21T15:07:10.157" v="918" actId="1076"/>
          <ac:spMkLst>
            <pc:docMk/>
            <pc:sldMk cId="1898052332" sldId="346"/>
            <ac:spMk id="12" creationId="{ACA74E4E-F3D6-83CD-8BD7-808D664561AA}"/>
          </ac:spMkLst>
        </pc:spChg>
        <pc:spChg chg="mod">
          <ac:chgData name="Naomi Hewitt" userId="e914d6e2e4dcc4f0" providerId="LiveId" clId="{0044CD70-BC7A-47C3-9A4F-B3CB68FD5773}" dt="2024-02-21T15:07:10.157" v="918" actId="1076"/>
          <ac:spMkLst>
            <pc:docMk/>
            <pc:sldMk cId="1898052332" sldId="346"/>
            <ac:spMk id="13" creationId="{3460F4E7-C7BA-8E02-31BF-F6A319E3E9C4}"/>
          </ac:spMkLst>
        </pc:spChg>
        <pc:spChg chg="mod">
          <ac:chgData name="Naomi Hewitt" userId="e914d6e2e4dcc4f0" providerId="LiveId" clId="{0044CD70-BC7A-47C3-9A4F-B3CB68FD5773}" dt="2024-02-21T15:07:22.842" v="919" actId="1076"/>
          <ac:spMkLst>
            <pc:docMk/>
            <pc:sldMk cId="1898052332" sldId="346"/>
            <ac:spMk id="14" creationId="{5408D1CE-197D-6621-60D6-CD33B471364D}"/>
          </ac:spMkLst>
        </pc:spChg>
        <pc:spChg chg="mod">
          <ac:chgData name="Naomi Hewitt" userId="e914d6e2e4dcc4f0" providerId="LiveId" clId="{0044CD70-BC7A-47C3-9A4F-B3CB68FD5773}" dt="2024-02-21T15:07:10.157" v="918" actId="1076"/>
          <ac:spMkLst>
            <pc:docMk/>
            <pc:sldMk cId="1898052332" sldId="346"/>
            <ac:spMk id="15" creationId="{FA2A3FCE-E1A5-6A41-ADBE-6A5D9EFC18B3}"/>
          </ac:spMkLst>
        </pc:spChg>
        <pc:spChg chg="mod">
          <ac:chgData name="Naomi Hewitt" userId="e914d6e2e4dcc4f0" providerId="LiveId" clId="{0044CD70-BC7A-47C3-9A4F-B3CB68FD5773}" dt="2024-02-21T15:06:39.881" v="917" actId="1076"/>
          <ac:spMkLst>
            <pc:docMk/>
            <pc:sldMk cId="1898052332" sldId="346"/>
            <ac:spMk id="16" creationId="{BA206724-0D97-834D-527F-40B7682F2CE2}"/>
          </ac:spMkLst>
        </pc:spChg>
        <pc:spChg chg="mod">
          <ac:chgData name="Naomi Hewitt" userId="e914d6e2e4dcc4f0" providerId="LiveId" clId="{0044CD70-BC7A-47C3-9A4F-B3CB68FD5773}" dt="2024-02-21T15:06:39.881" v="917" actId="1076"/>
          <ac:spMkLst>
            <pc:docMk/>
            <pc:sldMk cId="1898052332" sldId="346"/>
            <ac:spMk id="17" creationId="{AF0C6D39-6C2F-351C-3E12-3BC2F436238D}"/>
          </ac:spMkLst>
        </pc:spChg>
        <pc:spChg chg="mod">
          <ac:chgData name="Naomi Hewitt" userId="e914d6e2e4dcc4f0" providerId="LiveId" clId="{0044CD70-BC7A-47C3-9A4F-B3CB68FD5773}" dt="2024-02-21T15:07:10.157" v="918" actId="1076"/>
          <ac:spMkLst>
            <pc:docMk/>
            <pc:sldMk cId="1898052332" sldId="346"/>
            <ac:spMk id="18" creationId="{DBB0B18C-6757-D47B-9B6D-9DB41A1BCF5A}"/>
          </ac:spMkLst>
        </pc:spChg>
        <pc:spChg chg="mod">
          <ac:chgData name="Naomi Hewitt" userId="e914d6e2e4dcc4f0" providerId="LiveId" clId="{0044CD70-BC7A-47C3-9A4F-B3CB68FD5773}" dt="2024-02-21T15:19:32.315" v="1441" actId="1076"/>
          <ac:spMkLst>
            <pc:docMk/>
            <pc:sldMk cId="1898052332" sldId="346"/>
            <ac:spMk id="23" creationId="{5E47853A-75EF-9ACA-D2B0-99222725E061}"/>
          </ac:spMkLst>
        </pc:spChg>
        <pc:spChg chg="add mod">
          <ac:chgData name="Naomi Hewitt" userId="e914d6e2e4dcc4f0" providerId="LiveId" clId="{0044CD70-BC7A-47C3-9A4F-B3CB68FD5773}" dt="2024-02-21T15:18:58.673" v="1430" actId="1076"/>
          <ac:spMkLst>
            <pc:docMk/>
            <pc:sldMk cId="1898052332" sldId="346"/>
            <ac:spMk id="24" creationId="{3114A0E8-E2AB-02B5-A44E-DBB57C1C7DBE}"/>
          </ac:spMkLst>
        </pc:spChg>
        <pc:spChg chg="add mod">
          <ac:chgData name="Naomi Hewitt" userId="e914d6e2e4dcc4f0" providerId="LiveId" clId="{0044CD70-BC7A-47C3-9A4F-B3CB68FD5773}" dt="2024-02-21T15:13:27.947" v="1063" actId="20577"/>
          <ac:spMkLst>
            <pc:docMk/>
            <pc:sldMk cId="1898052332" sldId="346"/>
            <ac:spMk id="25" creationId="{F0D7A8E7-AB8D-7DD4-28DC-2DB6DFDE4B1B}"/>
          </ac:spMkLst>
        </pc:spChg>
      </pc:sldChg>
      <pc:sldChg chg="addSp modSp mod">
        <pc:chgData name="Naomi Hewitt" userId="e914d6e2e4dcc4f0" providerId="LiveId" clId="{0044CD70-BC7A-47C3-9A4F-B3CB68FD5773}" dt="2024-02-21T15:15:39.528" v="1163" actId="27636"/>
        <pc:sldMkLst>
          <pc:docMk/>
          <pc:sldMk cId="2956227111" sldId="347"/>
        </pc:sldMkLst>
        <pc:spChg chg="mod">
          <ac:chgData name="Naomi Hewitt" userId="e914d6e2e4dcc4f0" providerId="LiveId" clId="{0044CD70-BC7A-47C3-9A4F-B3CB68FD5773}" dt="2024-02-21T15:14:18.795" v="1069" actId="1076"/>
          <ac:spMkLst>
            <pc:docMk/>
            <pc:sldMk cId="2956227111" sldId="347"/>
            <ac:spMk id="2" creationId="{A27E5F23-FEAC-181C-2191-E6689E469EA4}"/>
          </ac:spMkLst>
        </pc:spChg>
        <pc:spChg chg="mod">
          <ac:chgData name="Naomi Hewitt" userId="e914d6e2e4dcc4f0" providerId="LiveId" clId="{0044CD70-BC7A-47C3-9A4F-B3CB68FD5773}" dt="2024-02-21T15:14:18.795" v="1069" actId="1076"/>
          <ac:spMkLst>
            <pc:docMk/>
            <pc:sldMk cId="2956227111" sldId="347"/>
            <ac:spMk id="5" creationId="{98924E39-CBDE-A394-433A-0476373098E8}"/>
          </ac:spMkLst>
        </pc:spChg>
        <pc:spChg chg="mod">
          <ac:chgData name="Naomi Hewitt" userId="e914d6e2e4dcc4f0" providerId="LiveId" clId="{0044CD70-BC7A-47C3-9A4F-B3CB68FD5773}" dt="2024-02-21T15:14:18.795" v="1069" actId="1076"/>
          <ac:spMkLst>
            <pc:docMk/>
            <pc:sldMk cId="2956227111" sldId="347"/>
            <ac:spMk id="6" creationId="{29B3BA90-9015-18CE-E05A-B0D64CA07A6E}"/>
          </ac:spMkLst>
        </pc:spChg>
        <pc:spChg chg="mod">
          <ac:chgData name="Naomi Hewitt" userId="e914d6e2e4dcc4f0" providerId="LiveId" clId="{0044CD70-BC7A-47C3-9A4F-B3CB68FD5773}" dt="2024-02-21T15:14:18.795" v="1069" actId="1076"/>
          <ac:spMkLst>
            <pc:docMk/>
            <pc:sldMk cId="2956227111" sldId="347"/>
            <ac:spMk id="7" creationId="{93FDCECF-B07C-1276-3754-06C8BFA53DA0}"/>
          </ac:spMkLst>
        </pc:spChg>
        <pc:spChg chg="mod">
          <ac:chgData name="Naomi Hewitt" userId="e914d6e2e4dcc4f0" providerId="LiveId" clId="{0044CD70-BC7A-47C3-9A4F-B3CB68FD5773}" dt="2024-02-21T15:14:18.795" v="1069" actId="1076"/>
          <ac:spMkLst>
            <pc:docMk/>
            <pc:sldMk cId="2956227111" sldId="347"/>
            <ac:spMk id="8" creationId="{5A81AE8E-3422-2CD1-8EAA-39BA175D41EB}"/>
          </ac:spMkLst>
        </pc:spChg>
        <pc:spChg chg="mod">
          <ac:chgData name="Naomi Hewitt" userId="e914d6e2e4dcc4f0" providerId="LiveId" clId="{0044CD70-BC7A-47C3-9A4F-B3CB68FD5773}" dt="2024-02-21T15:14:18.795" v="1069" actId="1076"/>
          <ac:spMkLst>
            <pc:docMk/>
            <pc:sldMk cId="2956227111" sldId="347"/>
            <ac:spMk id="10" creationId="{C5EEDDA4-0326-1FB7-03F2-01E93BC4DA3D}"/>
          </ac:spMkLst>
        </pc:spChg>
        <pc:spChg chg="mod">
          <ac:chgData name="Naomi Hewitt" userId="e914d6e2e4dcc4f0" providerId="LiveId" clId="{0044CD70-BC7A-47C3-9A4F-B3CB68FD5773}" dt="2024-02-21T15:14:18.795" v="1069" actId="1076"/>
          <ac:spMkLst>
            <pc:docMk/>
            <pc:sldMk cId="2956227111" sldId="347"/>
            <ac:spMk id="11" creationId="{9F0BF4B3-F56A-A0D9-D175-D536A3E4A0CA}"/>
          </ac:spMkLst>
        </pc:spChg>
        <pc:spChg chg="mod">
          <ac:chgData name="Naomi Hewitt" userId="e914d6e2e4dcc4f0" providerId="LiveId" clId="{0044CD70-BC7A-47C3-9A4F-B3CB68FD5773}" dt="2024-02-21T15:14:18.795" v="1069" actId="1076"/>
          <ac:spMkLst>
            <pc:docMk/>
            <pc:sldMk cId="2956227111" sldId="347"/>
            <ac:spMk id="12" creationId="{89E4677B-FA84-2475-43C7-E3D17D1AD8DA}"/>
          </ac:spMkLst>
        </pc:spChg>
        <pc:spChg chg="mod">
          <ac:chgData name="Naomi Hewitt" userId="e914d6e2e4dcc4f0" providerId="LiveId" clId="{0044CD70-BC7A-47C3-9A4F-B3CB68FD5773}" dt="2024-02-21T15:14:18.795" v="1069" actId="1076"/>
          <ac:spMkLst>
            <pc:docMk/>
            <pc:sldMk cId="2956227111" sldId="347"/>
            <ac:spMk id="13" creationId="{23060D0E-9223-2769-B218-918F4FA8B482}"/>
          </ac:spMkLst>
        </pc:spChg>
        <pc:spChg chg="mod">
          <ac:chgData name="Naomi Hewitt" userId="e914d6e2e4dcc4f0" providerId="LiveId" clId="{0044CD70-BC7A-47C3-9A4F-B3CB68FD5773}" dt="2024-02-21T15:14:18.795" v="1069" actId="1076"/>
          <ac:spMkLst>
            <pc:docMk/>
            <pc:sldMk cId="2956227111" sldId="347"/>
            <ac:spMk id="14" creationId="{274530EE-2609-733F-BBDE-7F027D7CE5F2}"/>
          </ac:spMkLst>
        </pc:spChg>
        <pc:spChg chg="mod">
          <ac:chgData name="Naomi Hewitt" userId="e914d6e2e4dcc4f0" providerId="LiveId" clId="{0044CD70-BC7A-47C3-9A4F-B3CB68FD5773}" dt="2024-02-21T15:14:18.795" v="1069" actId="1076"/>
          <ac:spMkLst>
            <pc:docMk/>
            <pc:sldMk cId="2956227111" sldId="347"/>
            <ac:spMk id="15" creationId="{C0A42112-36EB-A523-DD0E-EFB7988827BF}"/>
          </ac:spMkLst>
        </pc:spChg>
        <pc:spChg chg="mod">
          <ac:chgData name="Naomi Hewitt" userId="e914d6e2e4dcc4f0" providerId="LiveId" clId="{0044CD70-BC7A-47C3-9A4F-B3CB68FD5773}" dt="2024-02-21T15:14:18.795" v="1069" actId="1076"/>
          <ac:spMkLst>
            <pc:docMk/>
            <pc:sldMk cId="2956227111" sldId="347"/>
            <ac:spMk id="16" creationId="{4D3335B5-4C1F-4F6C-5DC9-833CF44E4AB3}"/>
          </ac:spMkLst>
        </pc:spChg>
        <pc:spChg chg="add mod">
          <ac:chgData name="Naomi Hewitt" userId="e914d6e2e4dcc4f0" providerId="LiveId" clId="{0044CD70-BC7A-47C3-9A4F-B3CB68FD5773}" dt="2024-02-21T15:15:39.528" v="1163" actId="27636"/>
          <ac:spMkLst>
            <pc:docMk/>
            <pc:sldMk cId="2956227111" sldId="347"/>
            <ac:spMk id="21" creationId="{54BA7FD4-04C9-4DB1-F184-917B4AC63A8E}"/>
          </ac:spMkLst>
        </pc:spChg>
        <pc:spChg chg="add mod">
          <ac:chgData name="Naomi Hewitt" userId="e914d6e2e4dcc4f0" providerId="LiveId" clId="{0044CD70-BC7A-47C3-9A4F-B3CB68FD5773}" dt="2024-02-21T15:15:24.382" v="1132" actId="1076"/>
          <ac:spMkLst>
            <pc:docMk/>
            <pc:sldMk cId="2956227111" sldId="347"/>
            <ac:spMk id="22" creationId="{EB54A289-B9E1-E391-5B50-DBE9809D986D}"/>
          </ac:spMkLst>
        </pc:spChg>
        <pc:spChg chg="add mod">
          <ac:chgData name="Naomi Hewitt" userId="e914d6e2e4dcc4f0" providerId="LiveId" clId="{0044CD70-BC7A-47C3-9A4F-B3CB68FD5773}" dt="2024-02-21T15:14:59.115" v="1093" actId="1076"/>
          <ac:spMkLst>
            <pc:docMk/>
            <pc:sldMk cId="2956227111" sldId="347"/>
            <ac:spMk id="23" creationId="{CC9BE701-C8FF-4A87-1204-93202A0ABF77}"/>
          </ac:spMkLst>
        </pc:spChg>
        <pc:spChg chg="add mod">
          <ac:chgData name="Naomi Hewitt" userId="e914d6e2e4dcc4f0" providerId="LiveId" clId="{0044CD70-BC7A-47C3-9A4F-B3CB68FD5773}" dt="2024-02-21T15:14:50.690" v="1092" actId="20577"/>
          <ac:spMkLst>
            <pc:docMk/>
            <pc:sldMk cId="2956227111" sldId="347"/>
            <ac:spMk id="24" creationId="{7A99FAE2-C513-557A-416E-D3B0D1B78AC4}"/>
          </ac:spMkLst>
        </pc:spChg>
      </pc:sldChg>
      <pc:sldChg chg="del">
        <pc:chgData name="Naomi Hewitt" userId="e914d6e2e4dcc4f0" providerId="LiveId" clId="{0044CD70-BC7A-47C3-9A4F-B3CB68FD5773}" dt="2024-02-21T15:21:18.092" v="1530" actId="47"/>
        <pc:sldMkLst>
          <pc:docMk/>
          <pc:sldMk cId="1804276030" sldId="348"/>
        </pc:sldMkLst>
      </pc:sldChg>
      <pc:sldChg chg="delSp modSp new mod">
        <pc:chgData name="Naomi Hewitt" userId="e914d6e2e4dcc4f0" providerId="LiveId" clId="{0044CD70-BC7A-47C3-9A4F-B3CB68FD5773}" dt="2024-02-21T15:21:45.328" v="1531" actId="478"/>
        <pc:sldMkLst>
          <pc:docMk/>
          <pc:sldMk cId="2013990386" sldId="349"/>
        </pc:sldMkLst>
        <pc:spChg chg="mod">
          <ac:chgData name="Naomi Hewitt" userId="e914d6e2e4dcc4f0" providerId="LiveId" clId="{0044CD70-BC7A-47C3-9A4F-B3CB68FD5773}" dt="2024-02-20T18:31:37.120" v="138" actId="20577"/>
          <ac:spMkLst>
            <pc:docMk/>
            <pc:sldMk cId="2013990386" sldId="349"/>
            <ac:spMk id="2" creationId="{11D1776E-4DE5-5F30-F427-177BEDDF9BB1}"/>
          </ac:spMkLst>
        </pc:spChg>
        <pc:spChg chg="del">
          <ac:chgData name="Naomi Hewitt" userId="e914d6e2e4dcc4f0" providerId="LiveId" clId="{0044CD70-BC7A-47C3-9A4F-B3CB68FD5773}" dt="2024-02-21T15:21:45.328" v="1531" actId="478"/>
          <ac:spMkLst>
            <pc:docMk/>
            <pc:sldMk cId="2013990386" sldId="349"/>
            <ac:spMk id="3" creationId="{855EBD49-DC0D-59DF-3DEC-7019C70C12ED}"/>
          </ac:spMkLst>
        </pc:spChg>
      </pc:sldChg>
      <pc:sldChg chg="modSp add mod">
        <pc:chgData name="Naomi Hewitt" userId="e914d6e2e4dcc4f0" providerId="LiveId" clId="{0044CD70-BC7A-47C3-9A4F-B3CB68FD5773}" dt="2024-02-21T15:22:09.051" v="1551" actId="20577"/>
        <pc:sldMkLst>
          <pc:docMk/>
          <pc:sldMk cId="1751364760" sldId="350"/>
        </pc:sldMkLst>
        <pc:spChg chg="mod">
          <ac:chgData name="Naomi Hewitt" userId="e914d6e2e4dcc4f0" providerId="LiveId" clId="{0044CD70-BC7A-47C3-9A4F-B3CB68FD5773}" dt="2024-02-21T15:22:09.051" v="1551" actId="20577"/>
          <ac:spMkLst>
            <pc:docMk/>
            <pc:sldMk cId="1751364760" sldId="350"/>
            <ac:spMk id="2" creationId="{11D1776E-4DE5-5F30-F427-177BEDDF9BB1}"/>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docs.live.net/e914d6e2e4dcc4f0/Documents/4.%20Village%20Stuff/Parish%20Plan/2023%20Data/Raw%20Survey%20Data%20Parish%20Plan%202023%20Survey%2020.11.23.xlsx" TargetMode="External"/><Relationship Id="rId2" Type="http://schemas.microsoft.com/office/2011/relationships/chartColorStyle" Target="colors2.xml"/><Relationship Id="rId1" Type="http://schemas.microsoft.com/office/2011/relationships/chartStyle" Target="style2.xml"/></Relationships>
</file>

<file path=ppt/charts/_rels/chart10.xml.rels><?xml version="1.0" encoding="UTF-8" standalone="yes"?>
<Relationships xmlns="http://schemas.openxmlformats.org/package/2006/relationships"><Relationship Id="rId3" Type="http://schemas.openxmlformats.org/officeDocument/2006/relationships/oleObject" Target="https://d.docs.live.net/e914d6e2e4dcc4f0/Documents/4.%20Village%20Stuff/Parish%20Plan/2023%20Data/Raw%20Survey%20Data%20Parish%20Plan%202023%20Survey%2020.11.23.xlsx" TargetMode="External"/><Relationship Id="rId2" Type="http://schemas.microsoft.com/office/2011/relationships/chartColorStyle" Target="colors14.xml"/><Relationship Id="rId1" Type="http://schemas.microsoft.com/office/2011/relationships/chartStyle" Target="style14.xml"/></Relationships>
</file>

<file path=ppt/charts/_rels/chart11.xml.rels><?xml version="1.0" encoding="UTF-8" standalone="yes"?>
<Relationships xmlns="http://schemas.openxmlformats.org/package/2006/relationships"><Relationship Id="rId3" Type="http://schemas.openxmlformats.org/officeDocument/2006/relationships/oleObject" Target="https://d.docs.live.net/e914d6e2e4dcc4f0/Documents/4.%20Village%20Stuff/Parish%20Plan/2023%20Data/Raw%20Survey%20Data%20Parish%20Plan%202023%20Survey%2020.11.23.xlsx" TargetMode="External"/><Relationship Id="rId2" Type="http://schemas.microsoft.com/office/2011/relationships/chartColorStyle" Target="colors15.xml"/><Relationship Id="rId1" Type="http://schemas.microsoft.com/office/2011/relationships/chartStyle" Target="style15.xml"/></Relationships>
</file>

<file path=ppt/charts/_rels/chart12.xml.rels><?xml version="1.0" encoding="UTF-8" standalone="yes"?>
<Relationships xmlns="http://schemas.openxmlformats.org/package/2006/relationships"><Relationship Id="rId3" Type="http://schemas.openxmlformats.org/officeDocument/2006/relationships/oleObject" Target="https://d.docs.live.net/e914d6e2e4dcc4f0/Documents/4.%20Village%20Stuff/Parish%20Plan/2023%20Data/Raw%20Survey%20Data%20Parish%20Plan%202023%20Survey%2020.11.23.xlsx" TargetMode="External"/><Relationship Id="rId2" Type="http://schemas.microsoft.com/office/2011/relationships/chartColorStyle" Target="colors18.xml"/><Relationship Id="rId1" Type="http://schemas.microsoft.com/office/2011/relationships/chartStyle" Target="style18.xml"/></Relationships>
</file>

<file path=ppt/charts/_rels/chart13.xml.rels><?xml version="1.0" encoding="UTF-8" standalone="yes"?>
<Relationships xmlns="http://schemas.openxmlformats.org/package/2006/relationships"><Relationship Id="rId3" Type="http://schemas.openxmlformats.org/officeDocument/2006/relationships/oleObject" Target="https://d.docs.live.net/e914d6e2e4dcc4f0/Documents/4.%20Village%20Stuff/Parish%20Plan/2023%20Data/Raw%20Survey%20Data%20Parish%20Plan%202023%20Survey%2020.11.23.xlsx" TargetMode="External"/><Relationship Id="rId2" Type="http://schemas.microsoft.com/office/2011/relationships/chartColorStyle" Target="colors19.xml"/><Relationship Id="rId1" Type="http://schemas.microsoft.com/office/2011/relationships/chartStyle" Target="style19.xml"/></Relationships>
</file>

<file path=ppt/charts/_rels/chart14.xml.rels><?xml version="1.0" encoding="UTF-8" standalone="yes"?>
<Relationships xmlns="http://schemas.openxmlformats.org/package/2006/relationships"><Relationship Id="rId3" Type="http://schemas.openxmlformats.org/officeDocument/2006/relationships/oleObject" Target="https://d.docs.live.net/e914d6e2e4dcc4f0/Documents/4.%20Village%20Stuff/Parish%20Plan/2023%20Data/Raw%20Survey%20Data%20Parish%20Plan%202023%20Survey%2020.11.23.xlsx" TargetMode="External"/><Relationship Id="rId2" Type="http://schemas.microsoft.com/office/2011/relationships/chartColorStyle" Target="colors20.xml"/><Relationship Id="rId1" Type="http://schemas.microsoft.com/office/2011/relationships/chartStyle" Target="style20.xml"/></Relationships>
</file>

<file path=ppt/charts/_rels/chart15.xml.rels><?xml version="1.0" encoding="UTF-8" standalone="yes"?>
<Relationships xmlns="http://schemas.openxmlformats.org/package/2006/relationships"><Relationship Id="rId3" Type="http://schemas.openxmlformats.org/officeDocument/2006/relationships/oleObject" Target="https://d.docs.live.net/e914d6e2e4dcc4f0/Documents/4.%20Village%20Stuff/Parish%20Plan/2023%20Data/Raw%20Survey%20Data%20Parish%20Plan%202023%20Survey%2020.11.23.xlsx" TargetMode="External"/><Relationship Id="rId2" Type="http://schemas.microsoft.com/office/2011/relationships/chartColorStyle" Target="colors21.xml"/><Relationship Id="rId1" Type="http://schemas.microsoft.com/office/2011/relationships/chartStyle" Target="style21.xml"/></Relationships>
</file>

<file path=ppt/charts/_rels/chart16.xml.rels><?xml version="1.0" encoding="UTF-8" standalone="yes"?>
<Relationships xmlns="http://schemas.openxmlformats.org/package/2006/relationships"><Relationship Id="rId3" Type="http://schemas.openxmlformats.org/officeDocument/2006/relationships/oleObject" Target="https://d.docs.live.net/e914d6e2e4dcc4f0/Documents/4.%20Village%20Stuff/Parish%20Plan/2023%20Data/Raw%20Survey%20Data%20Parish%20Plan%202023%20Survey%2020.11.23.xlsx" TargetMode="External"/><Relationship Id="rId2" Type="http://schemas.microsoft.com/office/2011/relationships/chartColorStyle" Target="colors22.xml"/><Relationship Id="rId1" Type="http://schemas.microsoft.com/office/2011/relationships/chartStyle" Target="style22.xml"/></Relationships>
</file>

<file path=ppt/charts/_rels/chart17.xml.rels><?xml version="1.0" encoding="UTF-8" standalone="yes"?>
<Relationships xmlns="http://schemas.openxmlformats.org/package/2006/relationships"><Relationship Id="rId3" Type="http://schemas.openxmlformats.org/officeDocument/2006/relationships/oleObject" Target="https://d.docs.live.net/e914d6e2e4dcc4f0/Documents/4.%20Village%20Stuff/Parish%20Plan/2023%20Data/Raw%20Survey%20Data%20Parish%20Plan%202023%20Survey%2020.11.23.xlsx" TargetMode="External"/><Relationship Id="rId2" Type="http://schemas.microsoft.com/office/2011/relationships/chartColorStyle" Target="colors23.xml"/><Relationship Id="rId1" Type="http://schemas.microsoft.com/office/2011/relationships/chartStyle" Target="style23.xml"/></Relationships>
</file>

<file path=ppt/charts/_rels/chart18.xml.rels><?xml version="1.0" encoding="UTF-8" standalone="yes"?>
<Relationships xmlns="http://schemas.openxmlformats.org/package/2006/relationships"><Relationship Id="rId3" Type="http://schemas.openxmlformats.org/officeDocument/2006/relationships/oleObject" Target="https://d.docs.live.net/e914d6e2e4dcc4f0/Documents/4.%20Village%20Stuff/Parish%20Plan/2023%20Data/Raw%20Survey%20Data%20Parish%20Plan%202023%20Survey%2020.11.23.xlsx" TargetMode="External"/><Relationship Id="rId2" Type="http://schemas.microsoft.com/office/2011/relationships/chartColorStyle" Target="colors24.xml"/><Relationship Id="rId1" Type="http://schemas.microsoft.com/office/2011/relationships/chartStyle" Target="style24.xml"/></Relationships>
</file>

<file path=ppt/charts/_rels/chart19.xml.rels><?xml version="1.0" encoding="UTF-8" standalone="yes"?>
<Relationships xmlns="http://schemas.openxmlformats.org/package/2006/relationships"><Relationship Id="rId3" Type="http://schemas.openxmlformats.org/officeDocument/2006/relationships/oleObject" Target="https://d.docs.live.net/e914d6e2e4dcc4f0/Documents/4.%20Village%20Stuff/Parish%20Plan/2023%20Data/Raw%20Survey%20Data%20Parish%20Plan%202023%20Survey%2020.11.23.xlsx" TargetMode="External"/><Relationship Id="rId2" Type="http://schemas.microsoft.com/office/2011/relationships/chartColorStyle" Target="colors25.xml"/><Relationship Id="rId1" Type="http://schemas.microsoft.com/office/2011/relationships/chartStyle" Target="style25.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e914d6e2e4dcc4f0/Documents/4.%20Village%20Stuff/Parish%20Plan/2023%20Data/Raw%20Survey%20Data%20Parish%20Plan%202023%20Survey%2020.11.23.xlsx" TargetMode="External"/><Relationship Id="rId2" Type="http://schemas.microsoft.com/office/2011/relationships/chartColorStyle" Target="colors3.xml"/><Relationship Id="rId1" Type="http://schemas.microsoft.com/office/2011/relationships/chartStyle" Target="style3.xml"/></Relationships>
</file>

<file path=ppt/charts/_rels/chart20.xml.rels><?xml version="1.0" encoding="UTF-8" standalone="yes"?>
<Relationships xmlns="http://schemas.openxmlformats.org/package/2006/relationships"><Relationship Id="rId3" Type="http://schemas.openxmlformats.org/officeDocument/2006/relationships/oleObject" Target="https://d.docs.live.net/e914d6e2e4dcc4f0/Documents/4.%20Village%20Stuff/Parish%20Plan/2023%20Data/Analysis%20of%20comments.xlsx" TargetMode="External"/><Relationship Id="rId2" Type="http://schemas.microsoft.com/office/2011/relationships/chartColorStyle" Target="colors26.xml"/><Relationship Id="rId1" Type="http://schemas.microsoft.com/office/2011/relationships/chartStyle" Target="style26.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e914d6e2e4dcc4f0/Documents/4.%20Village%20Stuff/Parish%20Plan/2023%20Data/Raw%20Survey%20Data%20Parish%20Plan%202023%20Survey%2020.11.23.xlsx" TargetMode="External"/><Relationship Id="rId2" Type="http://schemas.microsoft.com/office/2011/relationships/chartColorStyle" Target="colors5.xml"/><Relationship Id="rId1" Type="http://schemas.microsoft.com/office/2011/relationships/chartStyle" Target="style5.xml"/></Relationships>
</file>

<file path=ppt/charts/_rels/chart4.xml.rels><?xml version="1.0" encoding="UTF-8" standalone="yes"?>
<Relationships xmlns="http://schemas.openxmlformats.org/package/2006/relationships"><Relationship Id="rId3" Type="http://schemas.openxmlformats.org/officeDocument/2006/relationships/oleObject" Target="https://d.docs.live.net/e914d6e2e4dcc4f0/Documents/4.%20Village%20Stuff/Parish%20Plan/2023%20Data/Raw%20Survey%20Data%20Parish%20Plan%202023%20Survey%2020.11.23.xlsx" TargetMode="External"/><Relationship Id="rId2" Type="http://schemas.microsoft.com/office/2011/relationships/chartColorStyle" Target="colors7.xml"/><Relationship Id="rId1" Type="http://schemas.microsoft.com/office/2011/relationships/chartStyle" Target="style7.xml"/></Relationships>
</file>

<file path=ppt/charts/_rels/chart5.xml.rels><?xml version="1.0" encoding="UTF-8" standalone="yes"?>
<Relationships xmlns="http://schemas.openxmlformats.org/package/2006/relationships"><Relationship Id="rId3" Type="http://schemas.openxmlformats.org/officeDocument/2006/relationships/oleObject" Target="https://d.docs.live.net/e914d6e2e4dcc4f0/Documents/4.%20Village%20Stuff/Parish%20Plan/2023%20Data/Raw%20Survey%20Data%20Parish%20Plan%202023%20Survey%2020.11.23.xlsx" TargetMode="External"/><Relationship Id="rId2" Type="http://schemas.microsoft.com/office/2011/relationships/chartColorStyle" Target="colors8.xml"/><Relationship Id="rId1" Type="http://schemas.microsoft.com/office/2011/relationships/chartStyle" Target="style8.xml"/></Relationships>
</file>

<file path=ppt/charts/_rels/chart6.xml.rels><?xml version="1.0" encoding="UTF-8" standalone="yes"?>
<Relationships xmlns="http://schemas.openxmlformats.org/package/2006/relationships"><Relationship Id="rId3" Type="http://schemas.openxmlformats.org/officeDocument/2006/relationships/oleObject" Target="https://d.docs.live.net/e914d6e2e4dcc4f0/Documents/4.%20Village%20Stuff/Parish%20Plan/2023%20Data/Raw%20Survey%20Data%20Parish%20Plan%202023%20Survey%2020.11.23.xlsx" TargetMode="External"/><Relationship Id="rId2" Type="http://schemas.microsoft.com/office/2011/relationships/chartColorStyle" Target="colors9.xml"/><Relationship Id="rId1" Type="http://schemas.microsoft.com/office/2011/relationships/chartStyle" Target="style9.xml"/></Relationships>
</file>

<file path=ppt/charts/_rels/chart7.xml.rels><?xml version="1.0" encoding="UTF-8" standalone="yes"?>
<Relationships xmlns="http://schemas.openxmlformats.org/package/2006/relationships"><Relationship Id="rId3" Type="http://schemas.openxmlformats.org/officeDocument/2006/relationships/oleObject" Target="https://d.docs.live.net/e914d6e2e4dcc4f0/Documents/4.%20Village%20Stuff/Parish%20Plan/2023%20Data/Raw%20Survey%20Data%20Parish%20Plan%202023%20Survey%2020.11.23.xlsx" TargetMode="External"/><Relationship Id="rId2" Type="http://schemas.microsoft.com/office/2011/relationships/chartColorStyle" Target="colors10.xml"/><Relationship Id="rId1" Type="http://schemas.microsoft.com/office/2011/relationships/chartStyle" Target="style10.xml"/></Relationships>
</file>

<file path=ppt/charts/_rels/chart8.xml.rels><?xml version="1.0" encoding="UTF-8" standalone="yes"?>
<Relationships xmlns="http://schemas.openxmlformats.org/package/2006/relationships"><Relationship Id="rId3" Type="http://schemas.openxmlformats.org/officeDocument/2006/relationships/oleObject" Target="https://d.docs.live.net/e914d6e2e4dcc4f0/Documents/4.%20Village%20Stuff/Parish%20Plan/2023%20Data/Raw%20Survey%20Data%20Parish%20Plan%202023%20Survey%2020.11.23.xlsx" TargetMode="External"/><Relationship Id="rId2" Type="http://schemas.microsoft.com/office/2011/relationships/chartColorStyle" Target="colors11.xml"/><Relationship Id="rId1" Type="http://schemas.microsoft.com/office/2011/relationships/chartStyle" Target="style11.xml"/></Relationships>
</file>

<file path=ppt/charts/_rels/chart9.xml.rels><?xml version="1.0" encoding="UTF-8" standalone="yes"?>
<Relationships xmlns="http://schemas.openxmlformats.org/package/2006/relationships"><Relationship Id="rId3" Type="http://schemas.openxmlformats.org/officeDocument/2006/relationships/oleObject" Target="https://d.docs.live.net/e914d6e2e4dcc4f0/Documents/4.%20Village%20Stuff/Parish%20Plan/2023%20Data/Raw%20Survey%20Data%20Parish%20Plan%202023%20Survey%2020.11.23.xlsx" TargetMode="External"/><Relationship Id="rId2" Type="http://schemas.microsoft.com/office/2011/relationships/chartColorStyle" Target="colors13.xml"/><Relationship Id="rId1" Type="http://schemas.microsoft.com/office/2011/relationships/chartStyle" Target="style13.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https://d.docs.live.net/e914d6e2e4dcc4f0/Documents/4.%20Village%20Stuff/Parish%20Plan/2023%20Data/Raw%20Survey%20Data%20Parish%20Plan%202023%20EXCL%20personal%20data%2020.11.23.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https://d.docs.live.net/e914d6e2e4dcc4f0/Documents/4.%20Village%20Stuff/Parish%20Plan/2023%20Data/Raw%20Survey%20Data%20Parish%20Plan%202023%20Survey%2020.11.23.xlsx" TargetMode="External"/></Relationships>
</file>

<file path=ppt/charts/_rels/chartEx3.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oleObject" Target="https://d.docs.live.net/e914d6e2e4dcc4f0/Documents/4.%20Village%20Stuff/Parish%20Plan/2023%20Data/Raw%20Survey%20Data%20Parish%20Plan%202023%20Survey%2020.11.23.xlsx" TargetMode="External"/></Relationships>
</file>

<file path=ppt/charts/_rels/chartEx4.xml.rels><?xml version="1.0" encoding="UTF-8" standalone="yes"?>
<Relationships xmlns="http://schemas.openxmlformats.org/package/2006/relationships"><Relationship Id="rId3" Type="http://schemas.microsoft.com/office/2011/relationships/chartColorStyle" Target="colors12.xml"/><Relationship Id="rId2" Type="http://schemas.microsoft.com/office/2011/relationships/chartStyle" Target="style12.xml"/><Relationship Id="rId1" Type="http://schemas.openxmlformats.org/officeDocument/2006/relationships/oleObject" Target="https://d.docs.live.net/e914d6e2e4dcc4f0/Documents/4.%20Village%20Stuff/Parish%20Plan/2023%20Data/Raw%20Survey%20Data%20Parish%20Plan%202023%20Survey%2020.11.23.xlsx" TargetMode="External"/></Relationships>
</file>

<file path=ppt/charts/_rels/chartEx5.xml.rels><?xml version="1.0" encoding="UTF-8" standalone="yes"?>
<Relationships xmlns="http://schemas.openxmlformats.org/package/2006/relationships"><Relationship Id="rId3" Type="http://schemas.microsoft.com/office/2011/relationships/chartColorStyle" Target="colors16.xml"/><Relationship Id="rId2" Type="http://schemas.microsoft.com/office/2011/relationships/chartStyle" Target="style16.xml"/><Relationship Id="rId1" Type="http://schemas.openxmlformats.org/officeDocument/2006/relationships/oleObject" Target="https://d.docs.live.net/e914d6e2e4dcc4f0/Documents/4.%20Village%20Stuff/Parish%20Plan/2023%20Data/Raw%20Survey%20Data%20Parish%20Plan%202023%20Survey%2020.11.23.xlsx" TargetMode="External"/></Relationships>
</file>

<file path=ppt/charts/_rels/chartEx6.xml.rels><?xml version="1.0" encoding="UTF-8" standalone="yes"?>
<Relationships xmlns="http://schemas.openxmlformats.org/package/2006/relationships"><Relationship Id="rId3" Type="http://schemas.microsoft.com/office/2011/relationships/chartColorStyle" Target="colors17.xml"/><Relationship Id="rId2" Type="http://schemas.microsoft.com/office/2011/relationships/chartStyle" Target="style17.xml"/><Relationship Id="rId1" Type="http://schemas.openxmlformats.org/officeDocument/2006/relationships/oleObject" Target="https://d.docs.live.net/e914d6e2e4dcc4f0/Documents/4.%20Village%20Stuff/Parish%20Plan/2023%20Data/Raw%20Survey%20Data%20Parish%20Plan%202023%20Survey%2020.11.2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pivotSource>
    <c:name>[Raw Survey Data Parish Plan 2023 Survey 20.11.23.xlsx]Tenure!PivotTable1</c:name>
    <c:fmtId val="-1"/>
  </c:pivotSource>
  <c:chart>
    <c:autoTitleDeleted val="1"/>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5.7900829685090936E-2"/>
          <c:y val="5.3981114260875283E-2"/>
          <c:w val="0.94209917031490908"/>
          <c:h val="0.83775062255384791"/>
        </c:manualLayout>
      </c:layout>
      <c:barChart>
        <c:barDir val="col"/>
        <c:grouping val="clustered"/>
        <c:varyColors val="0"/>
        <c:ser>
          <c:idx val="0"/>
          <c:order val="0"/>
          <c:tx>
            <c:strRef>
              <c:f>Tenure!$D$2</c:f>
              <c:strCache>
                <c:ptCount val="1"/>
                <c:pt idx="0">
                  <c:v>Total</c:v>
                </c:pt>
              </c:strCache>
            </c:strRef>
          </c:tx>
          <c:spPr>
            <a:solidFill>
              <a:schemeClr val="accent1"/>
            </a:solidFill>
            <a:ln>
              <a:noFill/>
            </a:ln>
            <a:effectLst/>
          </c:spPr>
          <c:invertIfNegative val="0"/>
          <c:cat>
            <c:strRef>
              <c:f>Tenure!$C$3:$C$9</c:f>
              <c:strCache>
                <c:ptCount val="6"/>
                <c:pt idx="0">
                  <c:v>Under a year</c:v>
                </c:pt>
                <c:pt idx="1">
                  <c:v>1 to 5 years</c:v>
                </c:pt>
                <c:pt idx="2">
                  <c:v>6 to 15 years</c:v>
                </c:pt>
                <c:pt idx="3">
                  <c:v>16 to 25 years</c:v>
                </c:pt>
                <c:pt idx="4">
                  <c:v>26 to 50 years</c:v>
                </c:pt>
                <c:pt idx="5">
                  <c:v>Over 50 years</c:v>
                </c:pt>
              </c:strCache>
            </c:strRef>
          </c:cat>
          <c:val>
            <c:numRef>
              <c:f>Tenure!$D$3:$D$9</c:f>
              <c:numCache>
                <c:formatCode>General</c:formatCode>
                <c:ptCount val="6"/>
                <c:pt idx="0">
                  <c:v>4</c:v>
                </c:pt>
                <c:pt idx="1">
                  <c:v>42</c:v>
                </c:pt>
                <c:pt idx="2">
                  <c:v>32</c:v>
                </c:pt>
                <c:pt idx="3">
                  <c:v>23</c:v>
                </c:pt>
                <c:pt idx="4">
                  <c:v>37</c:v>
                </c:pt>
                <c:pt idx="5">
                  <c:v>4</c:v>
                </c:pt>
              </c:numCache>
            </c:numRef>
          </c:val>
          <c:extLst>
            <c:ext xmlns:c16="http://schemas.microsoft.com/office/drawing/2014/chart" uri="{C3380CC4-5D6E-409C-BE32-E72D297353CC}">
              <c16:uniqueId val="{00000000-ADCC-4FF8-B6FD-07BA4E82CA0A}"/>
            </c:ext>
          </c:extLst>
        </c:ser>
        <c:dLbls>
          <c:showLegendKey val="0"/>
          <c:showVal val="0"/>
          <c:showCatName val="0"/>
          <c:showSerName val="0"/>
          <c:showPercent val="0"/>
          <c:showBubbleSize val="0"/>
        </c:dLbls>
        <c:gapWidth val="219"/>
        <c:overlap val="-27"/>
        <c:axId val="744050143"/>
        <c:axId val="733890559"/>
      </c:barChart>
      <c:catAx>
        <c:axId val="7440501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733890559"/>
        <c:crosses val="autoZero"/>
        <c:auto val="1"/>
        <c:lblAlgn val="ctr"/>
        <c:lblOffset val="100"/>
        <c:noMultiLvlLbl val="0"/>
      </c:catAx>
      <c:valAx>
        <c:axId val="73389055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4405014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Are you concerned about  </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'[Raw Survey Data Parish Plan 2023 Survey 20.11.23.xlsx]Transport'!$D$18</c:f>
              <c:strCache>
                <c:ptCount val="1"/>
                <c:pt idx="0">
                  <c:v>No</c:v>
                </c:pt>
              </c:strCache>
            </c:strRef>
          </c:tx>
          <c:spPr>
            <a:solidFill>
              <a:schemeClr val="accent1"/>
            </a:solidFill>
            <a:ln>
              <a:noFill/>
            </a:ln>
            <a:effectLst/>
          </c:spPr>
          <c:invertIfNegative val="0"/>
          <c:cat>
            <c:strRef>
              <c:f>'[Raw Survey Data Parish Plan 2023 Survey 20.11.23.xlsx]Transport'!$E$17:$G$17</c:f>
              <c:strCache>
                <c:ptCount val="2"/>
                <c:pt idx="0">
                  <c:v>Traffic Speed</c:v>
                </c:pt>
                <c:pt idx="1">
                  <c:v>Traffic Volume</c:v>
                </c:pt>
              </c:strCache>
            </c:strRef>
          </c:cat>
          <c:val>
            <c:numRef>
              <c:f>'[Raw Survey Data Parish Plan 2023 Survey 20.11.23.xlsx]Transport'!$E$18:$G$18</c:f>
              <c:numCache>
                <c:formatCode>General</c:formatCode>
                <c:ptCount val="2"/>
                <c:pt idx="0">
                  <c:v>51</c:v>
                </c:pt>
                <c:pt idx="1">
                  <c:v>76</c:v>
                </c:pt>
              </c:numCache>
            </c:numRef>
          </c:val>
          <c:extLst>
            <c:ext xmlns:c16="http://schemas.microsoft.com/office/drawing/2014/chart" uri="{C3380CC4-5D6E-409C-BE32-E72D297353CC}">
              <c16:uniqueId val="{00000000-8359-4981-AC65-4CEF0A4BEC4F}"/>
            </c:ext>
          </c:extLst>
        </c:ser>
        <c:ser>
          <c:idx val="1"/>
          <c:order val="1"/>
          <c:tx>
            <c:strRef>
              <c:f>'[Raw Survey Data Parish Plan 2023 Survey 20.11.23.xlsx]Transport'!$D$19</c:f>
              <c:strCache>
                <c:ptCount val="1"/>
                <c:pt idx="0">
                  <c:v>Yes</c:v>
                </c:pt>
              </c:strCache>
            </c:strRef>
          </c:tx>
          <c:spPr>
            <a:solidFill>
              <a:schemeClr val="accent2"/>
            </a:solidFill>
            <a:ln>
              <a:noFill/>
            </a:ln>
            <a:effectLst/>
          </c:spPr>
          <c:invertIfNegative val="0"/>
          <c:cat>
            <c:strRef>
              <c:f>'[Raw Survey Data Parish Plan 2023 Survey 20.11.23.xlsx]Transport'!$E$17:$G$17</c:f>
              <c:strCache>
                <c:ptCount val="2"/>
                <c:pt idx="0">
                  <c:v>Traffic Speed</c:v>
                </c:pt>
                <c:pt idx="1">
                  <c:v>Traffic Volume</c:v>
                </c:pt>
              </c:strCache>
            </c:strRef>
          </c:cat>
          <c:val>
            <c:numRef>
              <c:f>'[Raw Survey Data Parish Plan 2023 Survey 20.11.23.xlsx]Transport'!$E$19:$G$19</c:f>
              <c:numCache>
                <c:formatCode>General</c:formatCode>
                <c:ptCount val="2"/>
                <c:pt idx="0">
                  <c:v>78</c:v>
                </c:pt>
                <c:pt idx="1">
                  <c:v>49</c:v>
                </c:pt>
              </c:numCache>
            </c:numRef>
          </c:val>
          <c:extLst>
            <c:ext xmlns:c16="http://schemas.microsoft.com/office/drawing/2014/chart" uri="{C3380CC4-5D6E-409C-BE32-E72D297353CC}">
              <c16:uniqueId val="{00000001-8359-4981-AC65-4CEF0A4BEC4F}"/>
            </c:ext>
          </c:extLst>
        </c:ser>
        <c:dLbls>
          <c:showLegendKey val="0"/>
          <c:showVal val="0"/>
          <c:showCatName val="0"/>
          <c:showSerName val="0"/>
          <c:showPercent val="0"/>
          <c:showBubbleSize val="0"/>
        </c:dLbls>
        <c:gapWidth val="150"/>
        <c:overlap val="100"/>
        <c:axId val="9442944"/>
        <c:axId val="120817648"/>
      </c:barChart>
      <c:catAx>
        <c:axId val="9442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20817648"/>
        <c:crosses val="autoZero"/>
        <c:auto val="1"/>
        <c:lblAlgn val="ctr"/>
        <c:lblOffset val="100"/>
        <c:noMultiLvlLbl val="0"/>
      </c:catAx>
      <c:valAx>
        <c:axId val="120817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4429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I Would Use Chetnole Halt More If ......</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'[Raw Survey Data Parish Plan 2023 Survey 20.11.23.xlsx]Train'!$B$110:$E$210</c:f>
              <c:strCache>
                <c:ptCount val="4"/>
                <c:pt idx="0">
                  <c:v>Cost Less</c:v>
                </c:pt>
                <c:pt idx="1">
                  <c:v>Easier Parking at the Halt</c:v>
                </c:pt>
                <c:pt idx="2">
                  <c:v>Better Disabled Access</c:v>
                </c:pt>
                <c:pt idx="3">
                  <c:v>More frequent service</c:v>
                </c:pt>
              </c:strCache>
            </c:strRef>
          </c:cat>
          <c:val>
            <c:numRef>
              <c:f>'[Raw Survey Data Parish Plan 2023 Survey 20.11.23.xlsx]Train'!$B$211:$E$211</c:f>
              <c:numCache>
                <c:formatCode>General</c:formatCode>
                <c:ptCount val="4"/>
                <c:pt idx="0">
                  <c:v>33</c:v>
                </c:pt>
                <c:pt idx="1">
                  <c:v>54</c:v>
                </c:pt>
                <c:pt idx="2">
                  <c:v>20</c:v>
                </c:pt>
                <c:pt idx="3">
                  <c:v>46</c:v>
                </c:pt>
              </c:numCache>
            </c:numRef>
          </c:val>
          <c:extLst>
            <c:ext xmlns:c16="http://schemas.microsoft.com/office/drawing/2014/chart" uri="{C3380CC4-5D6E-409C-BE32-E72D297353CC}">
              <c16:uniqueId val="{00000000-BC3D-4382-8C68-491A5930C7DA}"/>
            </c:ext>
          </c:extLst>
        </c:ser>
        <c:dLbls>
          <c:showLegendKey val="0"/>
          <c:showVal val="0"/>
          <c:showCatName val="0"/>
          <c:showSerName val="0"/>
          <c:showPercent val="0"/>
          <c:showBubbleSize val="0"/>
        </c:dLbls>
        <c:gapWidth val="182"/>
        <c:axId val="300525824"/>
        <c:axId val="267956880"/>
      </c:barChart>
      <c:catAx>
        <c:axId val="3005258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267956880"/>
        <c:crosses val="autoZero"/>
        <c:auto val="1"/>
        <c:lblAlgn val="ctr"/>
        <c:lblOffset val="100"/>
        <c:noMultiLvlLbl val="0"/>
      </c:catAx>
      <c:valAx>
        <c:axId val="2679568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005258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GB" b="1"/>
              <a:t>Sustainability</a:t>
            </a:r>
            <a:r>
              <a:rPr lang="en-GB" b="1" baseline="0"/>
              <a:t> Initiatives</a:t>
            </a:r>
            <a:endParaRPr lang="en-GB"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'[Raw Survey Data Parish Plan 2023 Survey 20.11.23.xlsx]Village Environment'!$A$145:$H$145</c:f>
              <c:strCache>
                <c:ptCount val="8"/>
                <c:pt idx="0">
                  <c:v>Better energy efficiency - homes &amp; village hall</c:v>
                </c:pt>
                <c:pt idx="1">
                  <c:v>More support to local food producers</c:v>
                </c:pt>
                <c:pt idx="2">
                  <c:v>Car share/community bus</c:v>
                </c:pt>
                <c:pt idx="3">
                  <c:v>Domestic Renewable energy  - ie wood fuel</c:v>
                </c:pt>
                <c:pt idx="4">
                  <c:v>Village Renewable Power Source ie Solar Field, Wind Turbine, Hydro</c:v>
                </c:pt>
                <c:pt idx="5">
                  <c:v>Use local Tradesmen</c:v>
                </c:pt>
                <c:pt idx="6">
                  <c:v>Allotments</c:v>
                </c:pt>
                <c:pt idx="7">
                  <c:v>Electric vehicle charging points</c:v>
                </c:pt>
              </c:strCache>
            </c:strRef>
          </c:cat>
          <c:val>
            <c:numRef>
              <c:f>'[Raw Survey Data Parish Plan 2023 Survey 20.11.23.xlsx]Village Environment'!$A$146:$H$146</c:f>
              <c:numCache>
                <c:formatCode>General</c:formatCode>
                <c:ptCount val="8"/>
                <c:pt idx="0">
                  <c:v>58</c:v>
                </c:pt>
                <c:pt idx="1">
                  <c:v>57</c:v>
                </c:pt>
                <c:pt idx="2">
                  <c:v>36</c:v>
                </c:pt>
                <c:pt idx="3">
                  <c:v>26</c:v>
                </c:pt>
                <c:pt idx="4">
                  <c:v>43</c:v>
                </c:pt>
                <c:pt idx="5">
                  <c:v>71</c:v>
                </c:pt>
                <c:pt idx="6">
                  <c:v>19</c:v>
                </c:pt>
                <c:pt idx="7">
                  <c:v>22</c:v>
                </c:pt>
              </c:numCache>
            </c:numRef>
          </c:val>
          <c:extLst>
            <c:ext xmlns:c16="http://schemas.microsoft.com/office/drawing/2014/chart" uri="{C3380CC4-5D6E-409C-BE32-E72D297353CC}">
              <c16:uniqueId val="{00000000-4C00-4BD2-B8A7-C28569A9AFCA}"/>
            </c:ext>
          </c:extLst>
        </c:ser>
        <c:dLbls>
          <c:showLegendKey val="0"/>
          <c:showVal val="0"/>
          <c:showCatName val="0"/>
          <c:showSerName val="0"/>
          <c:showPercent val="0"/>
          <c:showBubbleSize val="0"/>
        </c:dLbls>
        <c:gapWidth val="182"/>
        <c:axId val="1510609824"/>
        <c:axId val="309084528"/>
      </c:barChart>
      <c:catAx>
        <c:axId val="15106098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309084528"/>
        <c:crosses val="autoZero"/>
        <c:auto val="1"/>
        <c:lblAlgn val="ctr"/>
        <c:lblOffset val="100"/>
        <c:noMultiLvlLbl val="0"/>
      </c:catAx>
      <c:valAx>
        <c:axId val="30908452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106098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How Would You be prepared to fund these projects? </a:t>
            </a:r>
          </a:p>
        </c:rich>
      </c:tx>
      <c:layout>
        <c:manualLayout>
          <c:xMode val="edge"/>
          <c:yMode val="edge"/>
          <c:x val="2.771522309711286E-2"/>
          <c:y val="2.7777777777777776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42B-4C11-A7AA-D71D4AF0332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42B-4C11-A7AA-D71D4AF0332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42B-4C11-A7AA-D71D4AF0332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42B-4C11-A7AA-D71D4AF0332C}"/>
              </c:ext>
            </c:extLst>
          </c:dPt>
          <c:dLbls>
            <c:dLbl>
              <c:idx val="0"/>
              <c:layout>
                <c:manualLayout>
                  <c:x val="2.7777777777777776E-2"/>
                  <c:y val="7.407407407407409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42B-4C11-A7AA-D71D4AF0332C}"/>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050" b="1"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'[Raw Survey Data Parish Plan 2023 Survey 20.11.23.xlsx]Village Environment'!$A$133:$D$133</c:f>
              <c:strCache>
                <c:ptCount val="4"/>
                <c:pt idx="0">
                  <c:v>Pay more council tax for parish projects - say £40 per annum</c:v>
                </c:pt>
                <c:pt idx="1">
                  <c:v>Participate in village fund raising events</c:v>
                </c:pt>
                <c:pt idx="2">
                  <c:v>Contribute directly to a project fund</c:v>
                </c:pt>
                <c:pt idx="3">
                  <c:v>Volunteer help on projects</c:v>
                </c:pt>
              </c:strCache>
            </c:strRef>
          </c:cat>
          <c:val>
            <c:numRef>
              <c:f>'[Raw Survey Data Parish Plan 2023 Survey 20.11.23.xlsx]Village Environment'!$A$134:$D$134</c:f>
              <c:numCache>
                <c:formatCode>General</c:formatCode>
                <c:ptCount val="4"/>
                <c:pt idx="0">
                  <c:v>44</c:v>
                </c:pt>
                <c:pt idx="1">
                  <c:v>64</c:v>
                </c:pt>
                <c:pt idx="2">
                  <c:v>47</c:v>
                </c:pt>
                <c:pt idx="3">
                  <c:v>67</c:v>
                </c:pt>
              </c:numCache>
            </c:numRef>
          </c:val>
          <c:extLst>
            <c:ext xmlns:c16="http://schemas.microsoft.com/office/drawing/2014/chart" uri="{C3380CC4-5D6E-409C-BE32-E72D297353CC}">
              <c16:uniqueId val="{00000008-842B-4C11-A7AA-D71D4AF0332C}"/>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No. of Households with Energy Efficiency Measures</a:t>
            </a:r>
            <a:r>
              <a:rPr lang="en-US" b="1" baseline="0"/>
              <a:t>  (from respondents)</a:t>
            </a:r>
            <a:endParaRPr lang="en-US"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'[Raw Survey Data Parish Plan 2023 Survey 20.11.23.xlsx]Village Environment'!$A$136:$F$136</c:f>
              <c:strCache>
                <c:ptCount val="6"/>
                <c:pt idx="0">
                  <c:v>Upgraded insulation</c:v>
                </c:pt>
                <c:pt idx="1">
                  <c:v>Double Glazing</c:v>
                </c:pt>
                <c:pt idx="2">
                  <c:v>Heat Pump</c:v>
                </c:pt>
                <c:pt idx="3">
                  <c:v>Solar Panels</c:v>
                </c:pt>
                <c:pt idx="4">
                  <c:v>Domestic Wind Turbine</c:v>
                </c:pt>
                <c:pt idx="5">
                  <c:v>Ground Source Heating</c:v>
                </c:pt>
              </c:strCache>
            </c:strRef>
          </c:cat>
          <c:val>
            <c:numRef>
              <c:f>'[Raw Survey Data Parish Plan 2023 Survey 20.11.23.xlsx]Village Environment'!$A$137:$F$137</c:f>
              <c:numCache>
                <c:formatCode>General</c:formatCode>
                <c:ptCount val="6"/>
                <c:pt idx="0">
                  <c:v>39</c:v>
                </c:pt>
                <c:pt idx="1">
                  <c:v>52</c:v>
                </c:pt>
                <c:pt idx="2">
                  <c:v>10</c:v>
                </c:pt>
                <c:pt idx="3">
                  <c:v>25</c:v>
                </c:pt>
                <c:pt idx="4">
                  <c:v>0</c:v>
                </c:pt>
                <c:pt idx="5">
                  <c:v>0</c:v>
                </c:pt>
              </c:numCache>
            </c:numRef>
          </c:val>
          <c:extLst>
            <c:ext xmlns:c16="http://schemas.microsoft.com/office/drawing/2014/chart" uri="{C3380CC4-5D6E-409C-BE32-E72D297353CC}">
              <c16:uniqueId val="{00000000-940D-4155-9A61-715EC8BFB7F4}"/>
            </c:ext>
          </c:extLst>
        </c:ser>
        <c:dLbls>
          <c:showLegendKey val="0"/>
          <c:showVal val="0"/>
          <c:showCatName val="0"/>
          <c:showSerName val="0"/>
          <c:showPercent val="0"/>
          <c:showBubbleSize val="0"/>
        </c:dLbls>
        <c:gapWidth val="182"/>
        <c:axId val="461534528"/>
        <c:axId val="1952592864"/>
      </c:barChart>
      <c:catAx>
        <c:axId val="4615345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952592864"/>
        <c:crosses val="autoZero"/>
        <c:auto val="1"/>
        <c:lblAlgn val="ctr"/>
        <c:lblOffset val="100"/>
        <c:noMultiLvlLbl val="0"/>
      </c:catAx>
      <c:valAx>
        <c:axId val="195259286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15345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937715566365436"/>
          <c:y val="2.8070172618501036E-2"/>
          <c:w val="0.64671965487543381"/>
          <c:h val="0.82686188932555837"/>
        </c:manualLayout>
      </c:layout>
      <c:barChart>
        <c:barDir val="bar"/>
        <c:grouping val="stacked"/>
        <c:varyColors val="0"/>
        <c:ser>
          <c:idx val="0"/>
          <c:order val="0"/>
          <c:tx>
            <c:strRef>
              <c:f>'[Raw Survey Data Parish Plan 2023 Survey 20.11.23.xlsx]Services'!$A$127</c:f>
              <c:strCache>
                <c:ptCount val="1"/>
                <c:pt idx="0">
                  <c:v>Good</c:v>
                </c:pt>
              </c:strCache>
            </c:strRef>
          </c:tx>
          <c:spPr>
            <a:solidFill>
              <a:schemeClr val="accent2"/>
            </a:solidFill>
            <a:ln>
              <a:noFill/>
            </a:ln>
            <a:effectLst/>
          </c:spPr>
          <c:invertIfNegative val="0"/>
          <c:cat>
            <c:strRef>
              <c:f>'[Raw Survey Data Parish Plan 2023 Survey 20.11.23.xlsx]Services'!$B$126:$T$126</c:f>
              <c:strCache>
                <c:ptCount val="19"/>
                <c:pt idx="0">
                  <c:v>Ambulance - </c:v>
                </c:pt>
                <c:pt idx="1">
                  <c:v>Home help - </c:v>
                </c:pt>
                <c:pt idx="2">
                  <c:v>Roadside care/cleaning - </c:v>
                </c:pt>
                <c:pt idx="3">
                  <c:v>Postal delivery - </c:v>
                </c:pt>
                <c:pt idx="4">
                  <c:v>Telephone service - </c:v>
                </c:pt>
                <c:pt idx="5">
                  <c:v>Broadband service - </c:v>
                </c:pt>
                <c:pt idx="6">
                  <c:v>Mobile phone service - </c:v>
                </c:pt>
                <c:pt idx="7">
                  <c:v>TV reception - </c:v>
                </c:pt>
                <c:pt idx="8">
                  <c:v>Doctor surgery - </c:v>
                </c:pt>
                <c:pt idx="9">
                  <c:v>District Nurse - </c:v>
                </c:pt>
                <c:pt idx="10">
                  <c:v>Maternity care - </c:v>
                </c:pt>
                <c:pt idx="11">
                  <c:v>Loan of medical equipment - </c:v>
                </c:pt>
                <c:pt idx="12">
                  <c:v>Counselling services - </c:v>
                </c:pt>
                <c:pt idx="13">
                  <c:v>Physiotherapy services - </c:v>
                </c:pt>
                <c:pt idx="14">
                  <c:v>Hospital transport - </c:v>
                </c:pt>
                <c:pt idx="15">
                  <c:v>Dial a ride - </c:v>
                </c:pt>
                <c:pt idx="16">
                  <c:v>Refuse collection - </c:v>
                </c:pt>
                <c:pt idx="17">
                  <c:v>Health visitor - </c:v>
                </c:pt>
                <c:pt idx="18">
                  <c:v>Road maintenance - </c:v>
                </c:pt>
              </c:strCache>
            </c:strRef>
          </c:cat>
          <c:val>
            <c:numRef>
              <c:f>'[Raw Survey Data Parish Plan 2023 Survey 20.11.23.xlsx]Services'!$B$127:$T$127</c:f>
              <c:numCache>
                <c:formatCode>General</c:formatCode>
                <c:ptCount val="19"/>
                <c:pt idx="0">
                  <c:v>12</c:v>
                </c:pt>
                <c:pt idx="1">
                  <c:v>4</c:v>
                </c:pt>
                <c:pt idx="2">
                  <c:v>5</c:v>
                </c:pt>
                <c:pt idx="3">
                  <c:v>58</c:v>
                </c:pt>
                <c:pt idx="4">
                  <c:v>49</c:v>
                </c:pt>
                <c:pt idx="5">
                  <c:v>35</c:v>
                </c:pt>
                <c:pt idx="6">
                  <c:v>15</c:v>
                </c:pt>
                <c:pt idx="7">
                  <c:v>40</c:v>
                </c:pt>
                <c:pt idx="8">
                  <c:v>85</c:v>
                </c:pt>
                <c:pt idx="9">
                  <c:v>14</c:v>
                </c:pt>
                <c:pt idx="10">
                  <c:v>1</c:v>
                </c:pt>
                <c:pt idx="11">
                  <c:v>9</c:v>
                </c:pt>
                <c:pt idx="12">
                  <c:v>4</c:v>
                </c:pt>
                <c:pt idx="13">
                  <c:v>10</c:v>
                </c:pt>
                <c:pt idx="14">
                  <c:v>1</c:v>
                </c:pt>
                <c:pt idx="15">
                  <c:v>0</c:v>
                </c:pt>
                <c:pt idx="16">
                  <c:v>85</c:v>
                </c:pt>
                <c:pt idx="17">
                  <c:v>2</c:v>
                </c:pt>
                <c:pt idx="18">
                  <c:v>7</c:v>
                </c:pt>
              </c:numCache>
            </c:numRef>
          </c:val>
          <c:extLst>
            <c:ext xmlns:c16="http://schemas.microsoft.com/office/drawing/2014/chart" uri="{C3380CC4-5D6E-409C-BE32-E72D297353CC}">
              <c16:uniqueId val="{00000000-5D6D-413A-A670-A364D6B27F82}"/>
            </c:ext>
          </c:extLst>
        </c:ser>
        <c:ser>
          <c:idx val="1"/>
          <c:order val="1"/>
          <c:tx>
            <c:strRef>
              <c:f>'[Raw Survey Data Parish Plan 2023 Survey 20.11.23.xlsx]Services'!$A$128</c:f>
              <c:strCache>
                <c:ptCount val="1"/>
                <c:pt idx="0">
                  <c:v>Reasonable</c:v>
                </c:pt>
              </c:strCache>
            </c:strRef>
          </c:tx>
          <c:spPr>
            <a:solidFill>
              <a:schemeClr val="accent4"/>
            </a:solidFill>
            <a:ln>
              <a:noFill/>
            </a:ln>
            <a:effectLst/>
          </c:spPr>
          <c:invertIfNegative val="0"/>
          <c:cat>
            <c:strRef>
              <c:f>'[Raw Survey Data Parish Plan 2023 Survey 20.11.23.xlsx]Services'!$B$126:$T$126</c:f>
              <c:strCache>
                <c:ptCount val="19"/>
                <c:pt idx="0">
                  <c:v>Ambulance - </c:v>
                </c:pt>
                <c:pt idx="1">
                  <c:v>Home help - </c:v>
                </c:pt>
                <c:pt idx="2">
                  <c:v>Roadside care/cleaning - </c:v>
                </c:pt>
                <c:pt idx="3">
                  <c:v>Postal delivery - </c:v>
                </c:pt>
                <c:pt idx="4">
                  <c:v>Telephone service - </c:v>
                </c:pt>
                <c:pt idx="5">
                  <c:v>Broadband service - </c:v>
                </c:pt>
                <c:pt idx="6">
                  <c:v>Mobile phone service - </c:v>
                </c:pt>
                <c:pt idx="7">
                  <c:v>TV reception - </c:v>
                </c:pt>
                <c:pt idx="8">
                  <c:v>Doctor surgery - </c:v>
                </c:pt>
                <c:pt idx="9">
                  <c:v>District Nurse - </c:v>
                </c:pt>
                <c:pt idx="10">
                  <c:v>Maternity care - </c:v>
                </c:pt>
                <c:pt idx="11">
                  <c:v>Loan of medical equipment - </c:v>
                </c:pt>
                <c:pt idx="12">
                  <c:v>Counselling services - </c:v>
                </c:pt>
                <c:pt idx="13">
                  <c:v>Physiotherapy services - </c:v>
                </c:pt>
                <c:pt idx="14">
                  <c:v>Hospital transport - </c:v>
                </c:pt>
                <c:pt idx="15">
                  <c:v>Dial a ride - </c:v>
                </c:pt>
                <c:pt idx="16">
                  <c:v>Refuse collection - </c:v>
                </c:pt>
                <c:pt idx="17">
                  <c:v>Health visitor - </c:v>
                </c:pt>
                <c:pt idx="18">
                  <c:v>Road maintenance - </c:v>
                </c:pt>
              </c:strCache>
            </c:strRef>
          </c:cat>
          <c:val>
            <c:numRef>
              <c:f>'[Raw Survey Data Parish Plan 2023 Survey 20.11.23.xlsx]Services'!$B$128:$T$128</c:f>
              <c:numCache>
                <c:formatCode>General</c:formatCode>
                <c:ptCount val="19"/>
                <c:pt idx="0">
                  <c:v>10</c:v>
                </c:pt>
                <c:pt idx="1">
                  <c:v>3</c:v>
                </c:pt>
                <c:pt idx="2">
                  <c:v>33</c:v>
                </c:pt>
                <c:pt idx="3">
                  <c:v>42</c:v>
                </c:pt>
                <c:pt idx="4">
                  <c:v>34</c:v>
                </c:pt>
                <c:pt idx="5">
                  <c:v>49</c:v>
                </c:pt>
                <c:pt idx="6">
                  <c:v>43</c:v>
                </c:pt>
                <c:pt idx="7">
                  <c:v>48</c:v>
                </c:pt>
                <c:pt idx="8">
                  <c:v>19</c:v>
                </c:pt>
                <c:pt idx="9">
                  <c:v>1</c:v>
                </c:pt>
                <c:pt idx="10">
                  <c:v>2</c:v>
                </c:pt>
                <c:pt idx="11">
                  <c:v>0</c:v>
                </c:pt>
                <c:pt idx="12">
                  <c:v>1</c:v>
                </c:pt>
                <c:pt idx="13">
                  <c:v>12</c:v>
                </c:pt>
                <c:pt idx="14">
                  <c:v>0</c:v>
                </c:pt>
                <c:pt idx="15">
                  <c:v>1</c:v>
                </c:pt>
                <c:pt idx="16">
                  <c:v>26</c:v>
                </c:pt>
                <c:pt idx="17">
                  <c:v>0</c:v>
                </c:pt>
                <c:pt idx="18">
                  <c:v>44</c:v>
                </c:pt>
              </c:numCache>
            </c:numRef>
          </c:val>
          <c:extLst>
            <c:ext xmlns:c16="http://schemas.microsoft.com/office/drawing/2014/chart" uri="{C3380CC4-5D6E-409C-BE32-E72D297353CC}">
              <c16:uniqueId val="{00000001-5D6D-413A-A670-A364D6B27F82}"/>
            </c:ext>
          </c:extLst>
        </c:ser>
        <c:ser>
          <c:idx val="2"/>
          <c:order val="2"/>
          <c:tx>
            <c:strRef>
              <c:f>'[Raw Survey Data Parish Plan 2023 Survey 20.11.23.xlsx]Services'!$A$129</c:f>
              <c:strCache>
                <c:ptCount val="1"/>
                <c:pt idx="0">
                  <c:v>Poor</c:v>
                </c:pt>
              </c:strCache>
            </c:strRef>
          </c:tx>
          <c:spPr>
            <a:solidFill>
              <a:schemeClr val="accent6"/>
            </a:solidFill>
            <a:ln>
              <a:noFill/>
            </a:ln>
            <a:effectLst/>
          </c:spPr>
          <c:invertIfNegative val="0"/>
          <c:cat>
            <c:strRef>
              <c:f>'[Raw Survey Data Parish Plan 2023 Survey 20.11.23.xlsx]Services'!$B$126:$T$126</c:f>
              <c:strCache>
                <c:ptCount val="19"/>
                <c:pt idx="0">
                  <c:v>Ambulance - </c:v>
                </c:pt>
                <c:pt idx="1">
                  <c:v>Home help - </c:v>
                </c:pt>
                <c:pt idx="2">
                  <c:v>Roadside care/cleaning - </c:v>
                </c:pt>
                <c:pt idx="3">
                  <c:v>Postal delivery - </c:v>
                </c:pt>
                <c:pt idx="4">
                  <c:v>Telephone service - </c:v>
                </c:pt>
                <c:pt idx="5">
                  <c:v>Broadband service - </c:v>
                </c:pt>
                <c:pt idx="6">
                  <c:v>Mobile phone service - </c:v>
                </c:pt>
                <c:pt idx="7">
                  <c:v>TV reception - </c:v>
                </c:pt>
                <c:pt idx="8">
                  <c:v>Doctor surgery - </c:v>
                </c:pt>
                <c:pt idx="9">
                  <c:v>District Nurse - </c:v>
                </c:pt>
                <c:pt idx="10">
                  <c:v>Maternity care - </c:v>
                </c:pt>
                <c:pt idx="11">
                  <c:v>Loan of medical equipment - </c:v>
                </c:pt>
                <c:pt idx="12">
                  <c:v>Counselling services - </c:v>
                </c:pt>
                <c:pt idx="13">
                  <c:v>Physiotherapy services - </c:v>
                </c:pt>
                <c:pt idx="14">
                  <c:v>Hospital transport - </c:v>
                </c:pt>
                <c:pt idx="15">
                  <c:v>Dial a ride - </c:v>
                </c:pt>
                <c:pt idx="16">
                  <c:v>Refuse collection - </c:v>
                </c:pt>
                <c:pt idx="17">
                  <c:v>Health visitor - </c:v>
                </c:pt>
                <c:pt idx="18">
                  <c:v>Road maintenance - </c:v>
                </c:pt>
              </c:strCache>
            </c:strRef>
          </c:cat>
          <c:val>
            <c:numRef>
              <c:f>'[Raw Survey Data Parish Plan 2023 Survey 20.11.23.xlsx]Services'!$B$129:$T$129</c:f>
              <c:numCache>
                <c:formatCode>General</c:formatCode>
                <c:ptCount val="19"/>
                <c:pt idx="0">
                  <c:v>7</c:v>
                </c:pt>
                <c:pt idx="1">
                  <c:v>2</c:v>
                </c:pt>
                <c:pt idx="2">
                  <c:v>27</c:v>
                </c:pt>
                <c:pt idx="3">
                  <c:v>9</c:v>
                </c:pt>
                <c:pt idx="4">
                  <c:v>11</c:v>
                </c:pt>
                <c:pt idx="5">
                  <c:v>25</c:v>
                </c:pt>
                <c:pt idx="6">
                  <c:v>56</c:v>
                </c:pt>
                <c:pt idx="7">
                  <c:v>13</c:v>
                </c:pt>
                <c:pt idx="8">
                  <c:v>0</c:v>
                </c:pt>
                <c:pt idx="9">
                  <c:v>0</c:v>
                </c:pt>
                <c:pt idx="10">
                  <c:v>1</c:v>
                </c:pt>
                <c:pt idx="11">
                  <c:v>0</c:v>
                </c:pt>
                <c:pt idx="12">
                  <c:v>2</c:v>
                </c:pt>
                <c:pt idx="13">
                  <c:v>4</c:v>
                </c:pt>
                <c:pt idx="14">
                  <c:v>2</c:v>
                </c:pt>
                <c:pt idx="15">
                  <c:v>1</c:v>
                </c:pt>
                <c:pt idx="16">
                  <c:v>2</c:v>
                </c:pt>
                <c:pt idx="17">
                  <c:v>3</c:v>
                </c:pt>
                <c:pt idx="18">
                  <c:v>55</c:v>
                </c:pt>
              </c:numCache>
            </c:numRef>
          </c:val>
          <c:extLst>
            <c:ext xmlns:c16="http://schemas.microsoft.com/office/drawing/2014/chart" uri="{C3380CC4-5D6E-409C-BE32-E72D297353CC}">
              <c16:uniqueId val="{00000002-5D6D-413A-A670-A364D6B27F82}"/>
            </c:ext>
          </c:extLst>
        </c:ser>
        <c:ser>
          <c:idx val="3"/>
          <c:order val="3"/>
          <c:tx>
            <c:strRef>
              <c:f>'[Raw Survey Data Parish Plan 2023 Survey 20.11.23.xlsx]Services'!$A$130</c:f>
              <c:strCache>
                <c:ptCount val="1"/>
                <c:pt idx="0">
                  <c:v>No Opinion</c:v>
                </c:pt>
              </c:strCache>
            </c:strRef>
          </c:tx>
          <c:spPr>
            <a:solidFill>
              <a:schemeClr val="accent2">
                <a:lumMod val="60000"/>
              </a:schemeClr>
            </a:solidFill>
            <a:ln>
              <a:noFill/>
            </a:ln>
            <a:effectLst/>
          </c:spPr>
          <c:invertIfNegative val="0"/>
          <c:cat>
            <c:strRef>
              <c:f>'[Raw Survey Data Parish Plan 2023 Survey 20.11.23.xlsx]Services'!$B$126:$T$126</c:f>
              <c:strCache>
                <c:ptCount val="19"/>
                <c:pt idx="0">
                  <c:v>Ambulance - </c:v>
                </c:pt>
                <c:pt idx="1">
                  <c:v>Home help - </c:v>
                </c:pt>
                <c:pt idx="2">
                  <c:v>Roadside care/cleaning - </c:v>
                </c:pt>
                <c:pt idx="3">
                  <c:v>Postal delivery - </c:v>
                </c:pt>
                <c:pt idx="4">
                  <c:v>Telephone service - </c:v>
                </c:pt>
                <c:pt idx="5">
                  <c:v>Broadband service - </c:v>
                </c:pt>
                <c:pt idx="6">
                  <c:v>Mobile phone service - </c:v>
                </c:pt>
                <c:pt idx="7">
                  <c:v>TV reception - </c:v>
                </c:pt>
                <c:pt idx="8">
                  <c:v>Doctor surgery - </c:v>
                </c:pt>
                <c:pt idx="9">
                  <c:v>District Nurse - </c:v>
                </c:pt>
                <c:pt idx="10">
                  <c:v>Maternity care - </c:v>
                </c:pt>
                <c:pt idx="11">
                  <c:v>Loan of medical equipment - </c:v>
                </c:pt>
                <c:pt idx="12">
                  <c:v>Counselling services - </c:v>
                </c:pt>
                <c:pt idx="13">
                  <c:v>Physiotherapy services - </c:v>
                </c:pt>
                <c:pt idx="14">
                  <c:v>Hospital transport - </c:v>
                </c:pt>
                <c:pt idx="15">
                  <c:v>Dial a ride - </c:v>
                </c:pt>
                <c:pt idx="16">
                  <c:v>Refuse collection - </c:v>
                </c:pt>
                <c:pt idx="17">
                  <c:v>Health visitor - </c:v>
                </c:pt>
                <c:pt idx="18">
                  <c:v>Road maintenance - </c:v>
                </c:pt>
              </c:strCache>
            </c:strRef>
          </c:cat>
          <c:val>
            <c:numRef>
              <c:f>'[Raw Survey Data Parish Plan 2023 Survey 20.11.23.xlsx]Services'!$B$130:$T$130</c:f>
            </c:numRef>
          </c:val>
          <c:extLst>
            <c:ext xmlns:c16="http://schemas.microsoft.com/office/drawing/2014/chart" uri="{C3380CC4-5D6E-409C-BE32-E72D297353CC}">
              <c16:uniqueId val="{00000003-5D6D-413A-A670-A364D6B27F82}"/>
            </c:ext>
          </c:extLst>
        </c:ser>
        <c:ser>
          <c:idx val="4"/>
          <c:order val="4"/>
          <c:tx>
            <c:strRef>
              <c:f>'[Raw Survey Data Parish Plan 2023 Survey 20.11.23.xlsx]Services'!$A$131</c:f>
              <c:strCache>
                <c:ptCount val="1"/>
                <c:pt idx="0">
                  <c:v>Not Applicable</c:v>
                </c:pt>
              </c:strCache>
            </c:strRef>
          </c:tx>
          <c:spPr>
            <a:solidFill>
              <a:schemeClr val="accent4">
                <a:lumMod val="60000"/>
              </a:schemeClr>
            </a:solidFill>
            <a:ln>
              <a:noFill/>
            </a:ln>
            <a:effectLst/>
          </c:spPr>
          <c:invertIfNegative val="0"/>
          <c:cat>
            <c:strRef>
              <c:f>'[Raw Survey Data Parish Plan 2023 Survey 20.11.23.xlsx]Services'!$B$126:$T$126</c:f>
              <c:strCache>
                <c:ptCount val="19"/>
                <c:pt idx="0">
                  <c:v>Ambulance - </c:v>
                </c:pt>
                <c:pt idx="1">
                  <c:v>Home help - </c:v>
                </c:pt>
                <c:pt idx="2">
                  <c:v>Roadside care/cleaning - </c:v>
                </c:pt>
                <c:pt idx="3">
                  <c:v>Postal delivery - </c:v>
                </c:pt>
                <c:pt idx="4">
                  <c:v>Telephone service - </c:v>
                </c:pt>
                <c:pt idx="5">
                  <c:v>Broadband service - </c:v>
                </c:pt>
                <c:pt idx="6">
                  <c:v>Mobile phone service - </c:v>
                </c:pt>
                <c:pt idx="7">
                  <c:v>TV reception - </c:v>
                </c:pt>
                <c:pt idx="8">
                  <c:v>Doctor surgery - </c:v>
                </c:pt>
                <c:pt idx="9">
                  <c:v>District Nurse - </c:v>
                </c:pt>
                <c:pt idx="10">
                  <c:v>Maternity care - </c:v>
                </c:pt>
                <c:pt idx="11">
                  <c:v>Loan of medical equipment - </c:v>
                </c:pt>
                <c:pt idx="12">
                  <c:v>Counselling services - </c:v>
                </c:pt>
                <c:pt idx="13">
                  <c:v>Physiotherapy services - </c:v>
                </c:pt>
                <c:pt idx="14">
                  <c:v>Hospital transport - </c:v>
                </c:pt>
                <c:pt idx="15">
                  <c:v>Dial a ride - </c:v>
                </c:pt>
                <c:pt idx="16">
                  <c:v>Refuse collection - </c:v>
                </c:pt>
                <c:pt idx="17">
                  <c:v>Health visitor - </c:v>
                </c:pt>
                <c:pt idx="18">
                  <c:v>Road maintenance - </c:v>
                </c:pt>
              </c:strCache>
            </c:strRef>
          </c:cat>
          <c:val>
            <c:numRef>
              <c:f>'[Raw Survey Data Parish Plan 2023 Survey 20.11.23.xlsx]Services'!$B$131:$T$131</c:f>
            </c:numRef>
          </c:val>
          <c:extLst>
            <c:ext xmlns:c16="http://schemas.microsoft.com/office/drawing/2014/chart" uri="{C3380CC4-5D6E-409C-BE32-E72D297353CC}">
              <c16:uniqueId val="{00000004-5D6D-413A-A670-A364D6B27F82}"/>
            </c:ext>
          </c:extLst>
        </c:ser>
        <c:ser>
          <c:idx val="5"/>
          <c:order val="5"/>
          <c:tx>
            <c:strRef>
              <c:f>'[Raw Survey Data Parish Plan 2023 Survey 20.11.23.xlsx]Services'!$A$132</c:f>
              <c:strCache>
                <c:ptCount val="1"/>
                <c:pt idx="0">
                  <c:v>N/A</c:v>
                </c:pt>
              </c:strCache>
            </c:strRef>
          </c:tx>
          <c:spPr>
            <a:solidFill>
              <a:schemeClr val="accent6">
                <a:lumMod val="60000"/>
              </a:schemeClr>
            </a:solidFill>
            <a:ln>
              <a:noFill/>
            </a:ln>
            <a:effectLst/>
          </c:spPr>
          <c:invertIfNegative val="0"/>
          <c:cat>
            <c:strRef>
              <c:f>'[Raw Survey Data Parish Plan 2023 Survey 20.11.23.xlsx]Services'!$B$126:$T$126</c:f>
              <c:strCache>
                <c:ptCount val="19"/>
                <c:pt idx="0">
                  <c:v>Ambulance - </c:v>
                </c:pt>
                <c:pt idx="1">
                  <c:v>Home help - </c:v>
                </c:pt>
                <c:pt idx="2">
                  <c:v>Roadside care/cleaning - </c:v>
                </c:pt>
                <c:pt idx="3">
                  <c:v>Postal delivery - </c:v>
                </c:pt>
                <c:pt idx="4">
                  <c:v>Telephone service - </c:v>
                </c:pt>
                <c:pt idx="5">
                  <c:v>Broadband service - </c:v>
                </c:pt>
                <c:pt idx="6">
                  <c:v>Mobile phone service - </c:v>
                </c:pt>
                <c:pt idx="7">
                  <c:v>TV reception - </c:v>
                </c:pt>
                <c:pt idx="8">
                  <c:v>Doctor surgery - </c:v>
                </c:pt>
                <c:pt idx="9">
                  <c:v>District Nurse - </c:v>
                </c:pt>
                <c:pt idx="10">
                  <c:v>Maternity care - </c:v>
                </c:pt>
                <c:pt idx="11">
                  <c:v>Loan of medical equipment - </c:v>
                </c:pt>
                <c:pt idx="12">
                  <c:v>Counselling services - </c:v>
                </c:pt>
                <c:pt idx="13">
                  <c:v>Physiotherapy services - </c:v>
                </c:pt>
                <c:pt idx="14">
                  <c:v>Hospital transport - </c:v>
                </c:pt>
                <c:pt idx="15">
                  <c:v>Dial a ride - </c:v>
                </c:pt>
                <c:pt idx="16">
                  <c:v>Refuse collection - </c:v>
                </c:pt>
                <c:pt idx="17">
                  <c:v>Health visitor - </c:v>
                </c:pt>
                <c:pt idx="18">
                  <c:v>Road maintenance - </c:v>
                </c:pt>
              </c:strCache>
            </c:strRef>
          </c:cat>
          <c:val>
            <c:numRef>
              <c:f>'[Raw Survey Data Parish Plan 2023 Survey 20.11.23.xlsx]Services'!$B$132:$T$132</c:f>
              <c:numCache>
                <c:formatCode>General</c:formatCode>
                <c:ptCount val="19"/>
                <c:pt idx="0">
                  <c:v>41</c:v>
                </c:pt>
                <c:pt idx="1">
                  <c:v>57</c:v>
                </c:pt>
                <c:pt idx="2">
                  <c:v>14</c:v>
                </c:pt>
                <c:pt idx="3">
                  <c:v>1</c:v>
                </c:pt>
                <c:pt idx="4">
                  <c:v>6</c:v>
                </c:pt>
                <c:pt idx="5">
                  <c:v>2</c:v>
                </c:pt>
                <c:pt idx="6">
                  <c:v>7</c:v>
                </c:pt>
                <c:pt idx="7">
                  <c:v>20</c:v>
                </c:pt>
                <c:pt idx="8">
                  <c:v>16</c:v>
                </c:pt>
                <c:pt idx="9">
                  <c:v>105</c:v>
                </c:pt>
                <c:pt idx="10">
                  <c:v>114</c:v>
                </c:pt>
                <c:pt idx="11">
                  <c:v>91</c:v>
                </c:pt>
                <c:pt idx="12">
                  <c:v>114</c:v>
                </c:pt>
                <c:pt idx="13">
                  <c:v>94</c:v>
                </c:pt>
                <c:pt idx="14">
                  <c:v>118</c:v>
                </c:pt>
                <c:pt idx="15">
                  <c:v>119</c:v>
                </c:pt>
                <c:pt idx="16">
                  <c:v>4</c:v>
                </c:pt>
                <c:pt idx="17">
                  <c:v>117</c:v>
                </c:pt>
                <c:pt idx="18">
                  <c:v>16</c:v>
                </c:pt>
              </c:numCache>
            </c:numRef>
          </c:val>
          <c:extLst>
            <c:ext xmlns:c16="http://schemas.microsoft.com/office/drawing/2014/chart" uri="{C3380CC4-5D6E-409C-BE32-E72D297353CC}">
              <c16:uniqueId val="{00000005-5D6D-413A-A670-A364D6B27F82}"/>
            </c:ext>
          </c:extLst>
        </c:ser>
        <c:dLbls>
          <c:showLegendKey val="0"/>
          <c:showVal val="0"/>
          <c:showCatName val="0"/>
          <c:showSerName val="0"/>
          <c:showPercent val="0"/>
          <c:showBubbleSize val="0"/>
        </c:dLbls>
        <c:gapWidth val="150"/>
        <c:overlap val="100"/>
        <c:axId val="54521440"/>
        <c:axId val="306361168"/>
        <c:extLst>
          <c:ext xmlns:c15="http://schemas.microsoft.com/office/drawing/2012/chart" uri="{02D57815-91ED-43cb-92C2-25804820EDAC}">
            <c15:filteredBarSeries>
              <c15:ser>
                <c:idx val="6"/>
                <c:order val="6"/>
                <c:tx>
                  <c:strRef>
                    <c:extLst>
                      <c:ext uri="{02D57815-91ED-43cb-92C2-25804820EDAC}">
                        <c15:formulaRef>
                          <c15:sqref>'[Raw Survey Data Parish Plan 2023 Survey 20.11.23.xlsx]Services'!$A$133</c15:sqref>
                        </c15:formulaRef>
                      </c:ext>
                    </c:extLst>
                    <c:strCache>
                      <c:ptCount val="1"/>
                    </c:strCache>
                  </c:strRef>
                </c:tx>
                <c:spPr>
                  <a:solidFill>
                    <a:schemeClr val="accent2">
                      <a:lumMod val="80000"/>
                      <a:lumOff val="20000"/>
                    </a:schemeClr>
                  </a:solidFill>
                  <a:ln>
                    <a:noFill/>
                  </a:ln>
                  <a:effectLst/>
                </c:spPr>
                <c:invertIfNegative val="0"/>
                <c:cat>
                  <c:strRef>
                    <c:extLst>
                      <c:ext uri="{02D57815-91ED-43cb-92C2-25804820EDAC}">
                        <c15:formulaRef>
                          <c15:sqref>'[Raw Survey Data Parish Plan 2023 Survey 20.11.23.xlsx]Services'!$B$126:$T$126</c15:sqref>
                        </c15:formulaRef>
                      </c:ext>
                    </c:extLst>
                    <c:strCache>
                      <c:ptCount val="19"/>
                      <c:pt idx="0">
                        <c:v>Ambulance - </c:v>
                      </c:pt>
                      <c:pt idx="1">
                        <c:v>Home help - </c:v>
                      </c:pt>
                      <c:pt idx="2">
                        <c:v>Roadside care/cleaning - </c:v>
                      </c:pt>
                      <c:pt idx="3">
                        <c:v>Postal delivery - </c:v>
                      </c:pt>
                      <c:pt idx="4">
                        <c:v>Telephone service - </c:v>
                      </c:pt>
                      <c:pt idx="5">
                        <c:v>Broadband service - </c:v>
                      </c:pt>
                      <c:pt idx="6">
                        <c:v>Mobile phone service - </c:v>
                      </c:pt>
                      <c:pt idx="7">
                        <c:v>TV reception - </c:v>
                      </c:pt>
                      <c:pt idx="8">
                        <c:v>Doctor surgery - </c:v>
                      </c:pt>
                      <c:pt idx="9">
                        <c:v>District Nurse - </c:v>
                      </c:pt>
                      <c:pt idx="10">
                        <c:v>Maternity care - </c:v>
                      </c:pt>
                      <c:pt idx="11">
                        <c:v>Loan of medical equipment - </c:v>
                      </c:pt>
                      <c:pt idx="12">
                        <c:v>Counselling services - </c:v>
                      </c:pt>
                      <c:pt idx="13">
                        <c:v>Physiotherapy services - </c:v>
                      </c:pt>
                      <c:pt idx="14">
                        <c:v>Hospital transport - </c:v>
                      </c:pt>
                      <c:pt idx="15">
                        <c:v>Dial a ride - </c:v>
                      </c:pt>
                      <c:pt idx="16">
                        <c:v>Refuse collection - </c:v>
                      </c:pt>
                      <c:pt idx="17">
                        <c:v>Health visitor - </c:v>
                      </c:pt>
                      <c:pt idx="18">
                        <c:v>Road maintenance - </c:v>
                      </c:pt>
                    </c:strCache>
                  </c:strRef>
                </c:cat>
                <c:val>
                  <c:numRef>
                    <c:extLst>
                      <c:ext uri="{02D57815-91ED-43cb-92C2-25804820EDAC}">
                        <c15:formulaRef>
                          <c15:sqref>'[Raw Survey Data Parish Plan 2023 Survey 20.11.23.xlsx]Services'!$B$133:$T$133</c15:sqref>
                        </c15:formulaRef>
                      </c:ext>
                    </c:extLst>
                    <c:numCache>
                      <c:formatCode>General</c:formatCode>
                      <c:ptCount val="19"/>
                    </c:numCache>
                  </c:numRef>
                </c:val>
                <c:extLst>
                  <c:ext xmlns:c16="http://schemas.microsoft.com/office/drawing/2014/chart" uri="{C3380CC4-5D6E-409C-BE32-E72D297353CC}">
                    <c16:uniqueId val="{00000006-5D6D-413A-A670-A364D6B27F82}"/>
                  </c:ext>
                </c:extLst>
              </c15:ser>
            </c15:filteredBarSeries>
          </c:ext>
        </c:extLst>
      </c:barChart>
      <c:catAx>
        <c:axId val="545214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306361168"/>
        <c:crosses val="autoZero"/>
        <c:auto val="1"/>
        <c:lblAlgn val="ctr"/>
        <c:lblOffset val="100"/>
        <c:noMultiLvlLbl val="0"/>
      </c:catAx>
      <c:valAx>
        <c:axId val="30636116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21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GB" b="1"/>
              <a:t>How</a:t>
            </a:r>
            <a:r>
              <a:rPr lang="en-GB" b="1" baseline="0"/>
              <a:t> Often do you Use these Facilities?</a:t>
            </a:r>
            <a:endParaRPr lang="en-GB"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'[Raw Survey Data Parish Plan 2023 Survey 20.11.23.xlsx]Facilities'!$A$135</c:f>
              <c:strCache>
                <c:ptCount val="1"/>
                <c:pt idx="0">
                  <c:v>Frequently</c:v>
                </c:pt>
              </c:strCache>
            </c:strRef>
          </c:tx>
          <c:spPr>
            <a:solidFill>
              <a:schemeClr val="accent2"/>
            </a:solidFill>
            <a:ln>
              <a:noFill/>
            </a:ln>
            <a:effectLst/>
          </c:spPr>
          <c:invertIfNegative val="0"/>
          <c:cat>
            <c:strRef>
              <c:f>'[Raw Survey Data Parish Plan 2023 Survey 20.11.23.xlsx]Facilities'!$B$134:$I$134</c:f>
              <c:strCache>
                <c:ptCount val="8"/>
                <c:pt idx="0">
                  <c:v>Village Hall</c:v>
                </c:pt>
                <c:pt idx="1">
                  <c:v>Mobile Post Office</c:v>
                </c:pt>
                <c:pt idx="2">
                  <c:v>Chetnole Halt</c:v>
                </c:pt>
                <c:pt idx="3">
                  <c:v>Playing Field</c:v>
                </c:pt>
                <c:pt idx="4">
                  <c:v>Church</c:v>
                </c:pt>
                <c:pt idx="5">
                  <c:v>Pub</c:v>
                </c:pt>
                <c:pt idx="6">
                  <c:v>Other local businesses</c:v>
                </c:pt>
                <c:pt idx="7">
                  <c:v>Footpaths/Bridleways</c:v>
                </c:pt>
              </c:strCache>
            </c:strRef>
          </c:cat>
          <c:val>
            <c:numRef>
              <c:f>'[Raw Survey Data Parish Plan 2023 Survey 20.11.23.xlsx]Facilities'!$B$135:$I$135</c:f>
              <c:numCache>
                <c:formatCode>0%</c:formatCode>
                <c:ptCount val="8"/>
                <c:pt idx="0">
                  <c:v>0.41025641025641024</c:v>
                </c:pt>
                <c:pt idx="1">
                  <c:v>0.27027027027027029</c:v>
                </c:pt>
                <c:pt idx="2">
                  <c:v>0.20353982300884957</c:v>
                </c:pt>
                <c:pt idx="3">
                  <c:v>0.55833333333333335</c:v>
                </c:pt>
                <c:pt idx="4">
                  <c:v>0.17117117117117117</c:v>
                </c:pt>
                <c:pt idx="5">
                  <c:v>0.52032520325203258</c:v>
                </c:pt>
                <c:pt idx="6">
                  <c:v>0.19178082191780821</c:v>
                </c:pt>
                <c:pt idx="7">
                  <c:v>0.72499999999999998</c:v>
                </c:pt>
              </c:numCache>
            </c:numRef>
          </c:val>
          <c:extLst>
            <c:ext xmlns:c16="http://schemas.microsoft.com/office/drawing/2014/chart" uri="{C3380CC4-5D6E-409C-BE32-E72D297353CC}">
              <c16:uniqueId val="{00000000-B87A-4D03-A671-5F442AE6C0B6}"/>
            </c:ext>
          </c:extLst>
        </c:ser>
        <c:ser>
          <c:idx val="1"/>
          <c:order val="1"/>
          <c:tx>
            <c:strRef>
              <c:f>'[Raw Survey Data Parish Plan 2023 Survey 20.11.23.xlsx]Facilities'!$A$136</c:f>
              <c:strCache>
                <c:ptCount val="1"/>
                <c:pt idx="0">
                  <c:v>Occasionally</c:v>
                </c:pt>
              </c:strCache>
            </c:strRef>
          </c:tx>
          <c:spPr>
            <a:solidFill>
              <a:schemeClr val="accent4"/>
            </a:solidFill>
            <a:ln>
              <a:noFill/>
            </a:ln>
            <a:effectLst/>
          </c:spPr>
          <c:invertIfNegative val="0"/>
          <c:cat>
            <c:strRef>
              <c:f>'[Raw Survey Data Parish Plan 2023 Survey 20.11.23.xlsx]Facilities'!$B$134:$I$134</c:f>
              <c:strCache>
                <c:ptCount val="8"/>
                <c:pt idx="0">
                  <c:v>Village Hall</c:v>
                </c:pt>
                <c:pt idx="1">
                  <c:v>Mobile Post Office</c:v>
                </c:pt>
                <c:pt idx="2">
                  <c:v>Chetnole Halt</c:v>
                </c:pt>
                <c:pt idx="3">
                  <c:v>Playing Field</c:v>
                </c:pt>
                <c:pt idx="4">
                  <c:v>Church</c:v>
                </c:pt>
                <c:pt idx="5">
                  <c:v>Pub</c:v>
                </c:pt>
                <c:pt idx="6">
                  <c:v>Other local businesses</c:v>
                </c:pt>
                <c:pt idx="7">
                  <c:v>Footpaths/Bridleways</c:v>
                </c:pt>
              </c:strCache>
            </c:strRef>
          </c:cat>
          <c:val>
            <c:numRef>
              <c:f>'[Raw Survey Data Parish Plan 2023 Survey 20.11.23.xlsx]Facilities'!$B$136:$I$136</c:f>
              <c:numCache>
                <c:formatCode>0%</c:formatCode>
                <c:ptCount val="8"/>
                <c:pt idx="0">
                  <c:v>0.55555555555555558</c:v>
                </c:pt>
                <c:pt idx="1">
                  <c:v>0.47747747747747749</c:v>
                </c:pt>
                <c:pt idx="2">
                  <c:v>0.65486725663716816</c:v>
                </c:pt>
                <c:pt idx="3">
                  <c:v>0.35833333333333334</c:v>
                </c:pt>
                <c:pt idx="4">
                  <c:v>0.64864864864864868</c:v>
                </c:pt>
                <c:pt idx="5">
                  <c:v>0.45528455284552843</c:v>
                </c:pt>
                <c:pt idx="6">
                  <c:v>0.57534246575342463</c:v>
                </c:pt>
                <c:pt idx="7">
                  <c:v>0.23333333333333334</c:v>
                </c:pt>
              </c:numCache>
            </c:numRef>
          </c:val>
          <c:extLst>
            <c:ext xmlns:c16="http://schemas.microsoft.com/office/drawing/2014/chart" uri="{C3380CC4-5D6E-409C-BE32-E72D297353CC}">
              <c16:uniqueId val="{00000001-B87A-4D03-A671-5F442AE6C0B6}"/>
            </c:ext>
          </c:extLst>
        </c:ser>
        <c:ser>
          <c:idx val="2"/>
          <c:order val="2"/>
          <c:tx>
            <c:strRef>
              <c:f>'[Raw Survey Data Parish Plan 2023 Survey 20.11.23.xlsx]Facilities'!$A$137</c:f>
              <c:strCache>
                <c:ptCount val="1"/>
                <c:pt idx="0">
                  <c:v>Never</c:v>
                </c:pt>
              </c:strCache>
            </c:strRef>
          </c:tx>
          <c:spPr>
            <a:solidFill>
              <a:schemeClr val="accent6"/>
            </a:solidFill>
            <a:ln>
              <a:noFill/>
            </a:ln>
            <a:effectLst/>
          </c:spPr>
          <c:invertIfNegative val="0"/>
          <c:cat>
            <c:strRef>
              <c:f>'[Raw Survey Data Parish Plan 2023 Survey 20.11.23.xlsx]Facilities'!$B$134:$I$134</c:f>
              <c:strCache>
                <c:ptCount val="8"/>
                <c:pt idx="0">
                  <c:v>Village Hall</c:v>
                </c:pt>
                <c:pt idx="1">
                  <c:v>Mobile Post Office</c:v>
                </c:pt>
                <c:pt idx="2">
                  <c:v>Chetnole Halt</c:v>
                </c:pt>
                <c:pt idx="3">
                  <c:v>Playing Field</c:v>
                </c:pt>
                <c:pt idx="4">
                  <c:v>Church</c:v>
                </c:pt>
                <c:pt idx="5">
                  <c:v>Pub</c:v>
                </c:pt>
                <c:pt idx="6">
                  <c:v>Other local businesses</c:v>
                </c:pt>
                <c:pt idx="7">
                  <c:v>Footpaths/Bridleways</c:v>
                </c:pt>
              </c:strCache>
            </c:strRef>
          </c:cat>
          <c:val>
            <c:numRef>
              <c:f>'[Raw Survey Data Parish Plan 2023 Survey 20.11.23.xlsx]Facilities'!$B$137:$I$137</c:f>
              <c:numCache>
                <c:formatCode>0%</c:formatCode>
                <c:ptCount val="8"/>
                <c:pt idx="0">
                  <c:v>3.4188034188034191E-2</c:v>
                </c:pt>
                <c:pt idx="1">
                  <c:v>0.25225225225225223</c:v>
                </c:pt>
                <c:pt idx="2">
                  <c:v>0.1415929203539823</c:v>
                </c:pt>
                <c:pt idx="3">
                  <c:v>8.3333333333333329E-2</c:v>
                </c:pt>
                <c:pt idx="4">
                  <c:v>0.18018018018018017</c:v>
                </c:pt>
                <c:pt idx="5">
                  <c:v>2.4390243902439025E-2</c:v>
                </c:pt>
                <c:pt idx="6">
                  <c:v>0.23287671232876711</c:v>
                </c:pt>
                <c:pt idx="7">
                  <c:v>4.1666666666666664E-2</c:v>
                </c:pt>
              </c:numCache>
            </c:numRef>
          </c:val>
          <c:extLst>
            <c:ext xmlns:c16="http://schemas.microsoft.com/office/drawing/2014/chart" uri="{C3380CC4-5D6E-409C-BE32-E72D297353CC}">
              <c16:uniqueId val="{00000002-B87A-4D03-A671-5F442AE6C0B6}"/>
            </c:ext>
          </c:extLst>
        </c:ser>
        <c:dLbls>
          <c:showLegendKey val="0"/>
          <c:showVal val="0"/>
          <c:showCatName val="0"/>
          <c:showSerName val="0"/>
          <c:showPercent val="0"/>
          <c:showBubbleSize val="0"/>
        </c:dLbls>
        <c:gapWidth val="150"/>
        <c:overlap val="100"/>
        <c:axId val="54524800"/>
        <c:axId val="200835392"/>
      </c:barChart>
      <c:catAx>
        <c:axId val="545248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00835392"/>
        <c:crosses val="autoZero"/>
        <c:auto val="1"/>
        <c:lblAlgn val="ctr"/>
        <c:lblOffset val="100"/>
        <c:noMultiLvlLbl val="0"/>
      </c:catAx>
      <c:valAx>
        <c:axId val="20083539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248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Which</a:t>
            </a:r>
            <a:r>
              <a:rPr lang="en-US" b="1" baseline="0"/>
              <a:t> New Facilities Would you Like to See?</a:t>
            </a:r>
            <a:endParaRPr lang="en-US"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'[Raw Survey Data Parish Plan 2023 Survey 20.11.23.xlsx]Facilities'!$B$287</c:f>
              <c:strCache>
                <c:ptCount val="1"/>
                <c:pt idx="0">
                  <c:v>Shop</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AE4-4EFC-A995-B596AE26D63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AE4-4EFC-A995-B596AE26D63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AE4-4EFC-A995-B596AE26D63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AE4-4EFC-A995-B596AE26D63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AE4-4EFC-A995-B596AE26D63A}"/>
              </c:ext>
            </c:extLst>
          </c:dPt>
          <c:dLbls>
            <c:dLbl>
              <c:idx val="0"/>
              <c:dLblPos val="outEnd"/>
              <c:showLegendKey val="0"/>
              <c:showVal val="0"/>
              <c:showCatName val="1"/>
              <c:showSerName val="0"/>
              <c:showPercent val="1"/>
              <c:showBubbleSize val="0"/>
              <c:extLst>
                <c:ext xmlns:c15="http://schemas.microsoft.com/office/drawing/2012/chart" uri="{CE6537A1-D6FC-4f65-9D91-7224C49458BB}">
                  <c15:layout>
                    <c:manualLayout>
                      <c:w val="0.14161373578302713"/>
                      <c:h val="0.16035323709536309"/>
                    </c:manualLayout>
                  </c15:layout>
                </c:ext>
                <c:ext xmlns:c16="http://schemas.microsoft.com/office/drawing/2014/chart" uri="{C3380CC4-5D6E-409C-BE32-E72D297353CC}">
                  <c16:uniqueId val="{00000001-BAE4-4EFC-A995-B596AE26D63A}"/>
                </c:ext>
              </c:extLst>
            </c:dLbl>
            <c:dLbl>
              <c:idx val="2"/>
              <c:layout>
                <c:manualLayout>
                  <c:x val="-7.7777777777777779E-2"/>
                  <c:y val="-5.555555555555555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BAE4-4EFC-A995-B596AE26D63A}"/>
                </c:ext>
              </c:extLst>
            </c:dLbl>
            <c:dLbl>
              <c:idx val="3"/>
              <c:layout>
                <c:manualLayout>
                  <c:x val="-1.9444444444444459E-2"/>
                  <c:y val="-0.13888888888888898"/>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BAE4-4EFC-A995-B596AE26D63A}"/>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'[Raw Survey Data Parish Plan 2023 Survey 20.11.23.xlsx]Facilities'!$A$288:$A$292</c:f>
              <c:strCache>
                <c:ptCount val="5"/>
                <c:pt idx="0">
                  <c:v>Shop</c:v>
                </c:pt>
                <c:pt idx="1">
                  <c:v>Sports Club</c:v>
                </c:pt>
                <c:pt idx="2">
                  <c:v>Youth Centre</c:v>
                </c:pt>
                <c:pt idx="3">
                  <c:v>Outdoor Gym Equipment</c:v>
                </c:pt>
                <c:pt idx="4">
                  <c:v>Skittle Alley</c:v>
                </c:pt>
              </c:strCache>
            </c:strRef>
          </c:cat>
          <c:val>
            <c:numRef>
              <c:f>'[Raw Survey Data Parish Plan 2023 Survey 20.11.23.xlsx]Facilities'!$B$288:$B$292</c:f>
              <c:numCache>
                <c:formatCode>General</c:formatCode>
                <c:ptCount val="5"/>
                <c:pt idx="0">
                  <c:v>110</c:v>
                </c:pt>
                <c:pt idx="1">
                  <c:v>25</c:v>
                </c:pt>
                <c:pt idx="2">
                  <c:v>10</c:v>
                </c:pt>
                <c:pt idx="3">
                  <c:v>26</c:v>
                </c:pt>
                <c:pt idx="4">
                  <c:v>45</c:v>
                </c:pt>
              </c:numCache>
            </c:numRef>
          </c:val>
          <c:extLst>
            <c:ext xmlns:c16="http://schemas.microsoft.com/office/drawing/2014/chart" uri="{C3380CC4-5D6E-409C-BE32-E72D297353CC}">
              <c16:uniqueId val="{0000000A-BAE4-4EFC-A995-B596AE26D63A}"/>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Measures</a:t>
            </a:r>
            <a:r>
              <a:rPr lang="en-US" b="1" baseline="0"/>
              <a:t> Needed to Reduce Crime</a:t>
            </a:r>
            <a:r>
              <a:rPr lang="en-US" b="1"/>
              <a:t> </a:t>
            </a:r>
          </a:p>
        </c:rich>
      </c:tx>
      <c:layout>
        <c:manualLayout>
          <c:xMode val="edge"/>
          <c:yMode val="edge"/>
          <c:x val="0.13011626130748125"/>
          <c:y val="1.7348206607188402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F06-4C68-8005-4BB00DB74CC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F06-4C68-8005-4BB00DB74CC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F06-4C68-8005-4BB00DB74CC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F06-4C68-8005-4BB00DB74CC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7F06-4C68-8005-4BB00DB74CC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7F06-4C68-8005-4BB00DB74CC1}"/>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7F06-4C68-8005-4BB00DB74CC1}"/>
              </c:ext>
            </c:extLst>
          </c:dPt>
          <c:dLbls>
            <c:dLbl>
              <c:idx val="5"/>
              <c:layout>
                <c:manualLayout>
                  <c:x val="-7.7777777777777807E-2"/>
                  <c:y val="-0.10185185185185185"/>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7F06-4C68-8005-4BB00DB74CC1}"/>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'[Raw Survey Data Parish Plan 2023 Survey 20.11.23.xlsx]Crime'!$P$144:$P$150</c:f>
              <c:strCache>
                <c:ptCount val="7"/>
                <c:pt idx="0">
                  <c:v>CCTV</c:v>
                </c:pt>
                <c:pt idx="1">
                  <c:v>A greater pollce presence</c:v>
                </c:pt>
                <c:pt idx="2">
                  <c:v>Better consultation between police &amp; locals</c:v>
                </c:pt>
                <c:pt idx="3">
                  <c:v>Village special constable</c:v>
                </c:pt>
                <c:pt idx="4">
                  <c:v>Street lighting</c:v>
                </c:pt>
                <c:pt idx="5">
                  <c:v>More drug/drink prevention</c:v>
                </c:pt>
                <c:pt idx="6">
                  <c:v>Enhanced Neighbourhood Watch Scheme</c:v>
                </c:pt>
              </c:strCache>
            </c:strRef>
          </c:cat>
          <c:val>
            <c:numRef>
              <c:f>'[Raw Survey Data Parish Plan 2023 Survey 20.11.23.xlsx]Crime'!$Q$144:$Q$150</c:f>
              <c:numCache>
                <c:formatCode>General</c:formatCode>
                <c:ptCount val="7"/>
                <c:pt idx="0">
                  <c:v>7</c:v>
                </c:pt>
                <c:pt idx="1">
                  <c:v>16</c:v>
                </c:pt>
                <c:pt idx="2">
                  <c:v>22</c:v>
                </c:pt>
                <c:pt idx="3">
                  <c:v>20</c:v>
                </c:pt>
                <c:pt idx="4">
                  <c:v>5</c:v>
                </c:pt>
                <c:pt idx="5">
                  <c:v>3</c:v>
                </c:pt>
                <c:pt idx="6">
                  <c:v>33</c:v>
                </c:pt>
              </c:numCache>
            </c:numRef>
          </c:val>
          <c:extLst>
            <c:ext xmlns:c16="http://schemas.microsoft.com/office/drawing/2014/chart" uri="{C3380CC4-5D6E-409C-BE32-E72D297353CC}">
              <c16:uniqueId val="{0000000E-7F06-4C68-8005-4BB00DB74CC1}"/>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Which Type of Housing Development would you support in the Parish?</a:t>
            </a:r>
          </a:p>
        </c:rich>
      </c:tx>
      <c:layout>
        <c:manualLayout>
          <c:xMode val="edge"/>
          <c:yMode val="edge"/>
          <c:x val="0.14351377952755903"/>
          <c:y val="1.9236593663159902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2E2-4A49-A8F7-A5C7AD5F9B1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2E2-4A49-A8F7-A5C7AD5F9B1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2E2-4A49-A8F7-A5C7AD5F9B1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2E2-4A49-A8F7-A5C7AD5F9B17}"/>
              </c:ext>
            </c:extLst>
          </c:dPt>
          <c:dLbls>
            <c:dLbl>
              <c:idx val="0"/>
              <c:dLblPos val="outEnd"/>
              <c:showLegendKey val="0"/>
              <c:showVal val="0"/>
              <c:showCatName val="1"/>
              <c:showSerName val="0"/>
              <c:showPercent val="1"/>
              <c:showBubbleSize val="0"/>
              <c:extLst>
                <c:ext xmlns:c15="http://schemas.microsoft.com/office/drawing/2012/chart" uri="{CE6537A1-D6FC-4f65-9D91-7224C49458BB}">
                  <c15:layout>
                    <c:manualLayout>
                      <c:w val="0.27696828521434819"/>
                      <c:h val="0.17406879662956348"/>
                    </c:manualLayout>
                  </c15:layout>
                </c:ext>
                <c:ext xmlns:c16="http://schemas.microsoft.com/office/drawing/2014/chart" uri="{C3380CC4-5D6E-409C-BE32-E72D297353CC}">
                  <c16:uniqueId val="{00000001-52E2-4A49-A8F7-A5C7AD5F9B17}"/>
                </c:ext>
              </c:extLst>
            </c:dLbl>
            <c:dLbl>
              <c:idx val="1"/>
              <c:layout>
                <c:manualLayout>
                  <c:x val="0.23055555555555554"/>
                  <c:y val="-1.9584802193497845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937066929133858"/>
                      <c:h val="0.33627197892860339"/>
                    </c:manualLayout>
                  </c15:layout>
                </c:ext>
                <c:ext xmlns:c16="http://schemas.microsoft.com/office/drawing/2014/chart" uri="{C3380CC4-5D6E-409C-BE32-E72D297353CC}">
                  <c16:uniqueId val="{00000003-52E2-4A49-A8F7-A5C7AD5F9B17}"/>
                </c:ext>
              </c:extLst>
            </c:dLbl>
            <c:dLbl>
              <c:idx val="2"/>
              <c:layout>
                <c:manualLayout>
                  <c:x val="-1.1111111111111134E-2"/>
                  <c:y val="0"/>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6037335958005248"/>
                      <c:h val="0.22813672967729798"/>
                    </c:manualLayout>
                  </c15:layout>
                </c:ext>
                <c:ext xmlns:c16="http://schemas.microsoft.com/office/drawing/2014/chart" uri="{C3380CC4-5D6E-409C-BE32-E72D297353CC}">
                  <c16:uniqueId val="{00000005-52E2-4A49-A8F7-A5C7AD5F9B17}"/>
                </c:ext>
              </c:extLst>
            </c:dLbl>
            <c:dLbl>
              <c:idx val="3"/>
              <c:dLblPos val="outEnd"/>
              <c:showLegendKey val="0"/>
              <c:showVal val="0"/>
              <c:showCatName val="1"/>
              <c:showSerName val="0"/>
              <c:showPercent val="1"/>
              <c:showBubbleSize val="0"/>
              <c:extLst>
                <c:ext xmlns:c15="http://schemas.microsoft.com/office/drawing/2012/chart" uri="{CE6537A1-D6FC-4f65-9D91-7224C49458BB}">
                  <c15:layout>
                    <c:manualLayout>
                      <c:w val="0.29340004374453194"/>
                      <c:h val="0.23443100752241458"/>
                    </c:manualLayout>
                  </c15:layout>
                </c:ext>
                <c:ext xmlns:c16="http://schemas.microsoft.com/office/drawing/2014/chart" uri="{C3380CC4-5D6E-409C-BE32-E72D297353CC}">
                  <c16:uniqueId val="{00000007-52E2-4A49-A8F7-A5C7AD5F9B17}"/>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200" b="1"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'[Raw Survey Data Parish Plan 2023 Survey 20.11.23.xlsx]Local Gvmt'!$E$146:$E$149</c:f>
              <c:strCache>
                <c:ptCount val="4"/>
                <c:pt idx="0">
                  <c:v>Affordable/Starter Homes</c:v>
                </c:pt>
                <c:pt idx="1">
                  <c:v>More Housing Association / Rented Accommodation</c:v>
                </c:pt>
                <c:pt idx="2">
                  <c:v>Sheltered Accommodation</c:v>
                </c:pt>
                <c:pt idx="3">
                  <c:v>Renovation of existing houses or agricultural buildings for housing</c:v>
                </c:pt>
              </c:strCache>
            </c:strRef>
          </c:cat>
          <c:val>
            <c:numRef>
              <c:f>'[Raw Survey Data Parish Plan 2023 Survey 20.11.23.xlsx]Local Gvmt'!$F$146:$F$149</c:f>
              <c:numCache>
                <c:formatCode>General</c:formatCode>
                <c:ptCount val="4"/>
                <c:pt idx="0">
                  <c:v>43</c:v>
                </c:pt>
                <c:pt idx="1">
                  <c:v>21</c:v>
                </c:pt>
                <c:pt idx="2">
                  <c:v>17</c:v>
                </c:pt>
                <c:pt idx="3">
                  <c:v>33</c:v>
                </c:pt>
              </c:numCache>
            </c:numRef>
          </c:val>
          <c:extLst>
            <c:ext xmlns:c16="http://schemas.microsoft.com/office/drawing/2014/chart" uri="{C3380CC4-5D6E-409C-BE32-E72D297353CC}">
              <c16:uniqueId val="{00000008-52E2-4A49-A8F7-A5C7AD5F9B17}"/>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[Raw Survey Data Parish Plan 2023 Survey 20.11.23.xlsx]Tenure!PivotTable5</c:name>
    <c:fmtId val="-1"/>
  </c:pivotSource>
  <c:chart>
    <c:autoTitleDeleted val="1"/>
    <c:pivotFmts>
      <c:pivotFmt>
        <c:idx val="0"/>
        <c:spPr>
          <a:solidFill>
            <a:schemeClr val="accent1"/>
          </a:solidFill>
          <a:ln w="19050">
            <a:solidFill>
              <a:schemeClr val="lt1"/>
            </a:solidFill>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
        <c:spPr>
          <a:solidFill>
            <a:schemeClr val="accent1"/>
          </a:solidFill>
          <a:ln w="19050">
            <a:solidFill>
              <a:schemeClr val="lt1"/>
            </a:solidFill>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
        <c:spPr>
          <a:solidFill>
            <a:schemeClr val="accent1"/>
          </a:solidFill>
          <a:ln w="19050">
            <a:solidFill>
              <a:schemeClr val="lt1"/>
            </a:solidFill>
          </a:ln>
          <a:effectLst/>
        </c:spPr>
      </c:pivotFmt>
      <c:pivotFmt>
        <c:idx val="3"/>
        <c:spPr>
          <a:solidFill>
            <a:schemeClr val="accent1"/>
          </a:solidFill>
          <a:ln w="19050">
            <a:solidFill>
              <a:schemeClr val="lt1"/>
            </a:solidFill>
          </a:ln>
          <a:effectLst/>
        </c:spPr>
      </c:pivotFmt>
      <c:pivotFmt>
        <c:idx val="4"/>
        <c:spPr>
          <a:solidFill>
            <a:schemeClr val="accent1"/>
          </a:solidFill>
          <a:ln w="19050">
            <a:solidFill>
              <a:schemeClr val="lt1"/>
            </a:solidFill>
          </a:ln>
          <a:effectLst/>
        </c:spPr>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spPr>
          <a:solidFill>
            <a:schemeClr val="accent1"/>
          </a:solidFill>
          <a:ln w="19050">
            <a:solidFill>
              <a:schemeClr val="lt1"/>
            </a:solidFill>
          </a:ln>
          <a:effectLst/>
        </c:spPr>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pivotFmt>
      <c:pivotFmt>
        <c:idx val="10"/>
        <c:spPr>
          <a:solidFill>
            <a:schemeClr val="accent1"/>
          </a:solidFill>
          <a:ln w="19050">
            <a:solidFill>
              <a:schemeClr val="lt1"/>
            </a:solidFill>
          </a:ln>
          <a:effectLst/>
        </c:spPr>
      </c:pivotFmt>
      <c:pivotFmt>
        <c:idx val="11"/>
        <c:spPr>
          <a:solidFill>
            <a:schemeClr val="accent1"/>
          </a:solidFill>
          <a:ln w="19050">
            <a:solidFill>
              <a:schemeClr val="lt1"/>
            </a:solidFill>
          </a:ln>
          <a:effectLst/>
        </c:spPr>
      </c:pivotFmt>
      <c:pivotFmt>
        <c:idx val="12"/>
        <c:spPr>
          <a:solidFill>
            <a:schemeClr val="accent1"/>
          </a:solidFill>
          <a:ln w="19050">
            <a:solidFill>
              <a:schemeClr val="lt1"/>
            </a:solidFill>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3"/>
        <c:spPr>
          <a:solidFill>
            <a:schemeClr val="accent1"/>
          </a:solidFill>
          <a:ln w="19050">
            <a:solidFill>
              <a:schemeClr val="lt1"/>
            </a:solidFill>
          </a:ln>
          <a:effectLst/>
        </c:spPr>
      </c:pivotFmt>
      <c:pivotFmt>
        <c:idx val="14"/>
        <c:spPr>
          <a:solidFill>
            <a:schemeClr val="accent1"/>
          </a:solidFill>
          <a:ln w="19050">
            <a:solidFill>
              <a:schemeClr val="lt1"/>
            </a:solidFill>
          </a:ln>
          <a:effectLst/>
        </c:spPr>
      </c:pivotFmt>
      <c:pivotFmt>
        <c:idx val="15"/>
        <c:spPr>
          <a:solidFill>
            <a:schemeClr val="accent1"/>
          </a:solidFill>
          <a:ln w="19050">
            <a:solidFill>
              <a:schemeClr val="lt1"/>
            </a:solidFill>
          </a:ln>
          <a:effectLst/>
        </c:spPr>
      </c:pivotFmt>
      <c:pivotFmt>
        <c:idx val="16"/>
        <c:spPr>
          <a:solidFill>
            <a:schemeClr val="accent1"/>
          </a:solidFill>
          <a:ln w="19050">
            <a:solidFill>
              <a:schemeClr val="lt1"/>
            </a:solidFill>
          </a:ln>
          <a:effectLst/>
        </c:spPr>
      </c:pivotFmt>
      <c:pivotFmt>
        <c:idx val="17"/>
        <c:spPr>
          <a:solidFill>
            <a:schemeClr val="accent1"/>
          </a:solidFill>
          <a:ln w="19050">
            <a:solidFill>
              <a:schemeClr val="lt1"/>
            </a:solidFill>
          </a:ln>
          <a:effectLst/>
        </c:spPr>
      </c:pivotFmt>
      <c:pivotFmt>
        <c:idx val="18"/>
        <c:spPr>
          <a:solidFill>
            <a:schemeClr val="accent1"/>
          </a:solidFill>
          <a:ln w="19050">
            <a:solidFill>
              <a:schemeClr val="lt1"/>
            </a:solidFill>
          </a:ln>
          <a:effectLst/>
        </c:spPr>
      </c:pivotFmt>
      <c:pivotFmt>
        <c:idx val="19"/>
        <c:spPr>
          <a:solidFill>
            <a:schemeClr val="accent1"/>
          </a:solidFill>
          <a:ln w="19050">
            <a:solidFill>
              <a:schemeClr val="lt1"/>
            </a:solidFill>
          </a:ln>
          <a:effectLst/>
        </c:spPr>
      </c:pivotFmt>
      <c:pivotFmt>
        <c:idx val="20"/>
        <c:spPr>
          <a:solidFill>
            <a:schemeClr val="accent1"/>
          </a:solidFill>
          <a:ln w="19050">
            <a:solidFill>
              <a:schemeClr val="lt1"/>
            </a:solidFill>
          </a:ln>
          <a:effectLst/>
        </c:spPr>
      </c:pivotFmt>
      <c:pivotFmt>
        <c:idx val="21"/>
        <c:spPr>
          <a:solidFill>
            <a:schemeClr val="accent1"/>
          </a:solidFill>
          <a:ln w="19050">
            <a:solidFill>
              <a:schemeClr val="lt1"/>
            </a:solidFill>
          </a:ln>
          <a:effectLst/>
        </c:spPr>
      </c:pivotFmt>
      <c:pivotFmt>
        <c:idx val="22"/>
        <c:spPr>
          <a:solidFill>
            <a:schemeClr val="accent1"/>
          </a:solidFill>
          <a:ln w="19050">
            <a:solidFill>
              <a:schemeClr val="lt1"/>
            </a:solidFill>
          </a:ln>
          <a:effectLst/>
        </c:spPr>
      </c:pivotFmt>
    </c:pivotFmts>
    <c:plotArea>
      <c:layout/>
      <c:pieChart>
        <c:varyColors val="1"/>
        <c:ser>
          <c:idx val="0"/>
          <c:order val="0"/>
          <c:tx>
            <c:strRef>
              <c:f>Tenure!$L$2</c:f>
              <c:strCache>
                <c:ptCount val="1"/>
                <c:pt idx="0">
                  <c:v>Total</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1CC-447E-958A-7DD217BF250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1CC-447E-958A-7DD217BF250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1CC-447E-958A-7DD217BF250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1CC-447E-958A-7DD217BF250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1CC-447E-958A-7DD217BF2500}"/>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1CC-447E-958A-7DD217BF2500}"/>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61CC-447E-958A-7DD217BF2500}"/>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61CC-447E-958A-7DD217BF2500}"/>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61CC-447E-958A-7DD217BF2500}"/>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61CC-447E-958A-7DD217BF2500}"/>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050" b="1"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Tenure!$K$3:$K$13</c:f>
              <c:strCache>
                <c:ptCount val="10"/>
                <c:pt idx="0">
                  <c:v>Availability of housing</c:v>
                </c:pt>
                <c:pt idx="1">
                  <c:v>Born here</c:v>
                </c:pt>
                <c:pt idx="2">
                  <c:v>Came with parents</c:v>
                </c:pt>
                <c:pt idx="3">
                  <c:v>Marriage</c:v>
                </c:pt>
                <c:pt idx="4">
                  <c:v>Proximity to Sherborne</c:v>
                </c:pt>
                <c:pt idx="5">
                  <c:v>Proximity to Yeovil</c:v>
                </c:pt>
                <c:pt idx="6">
                  <c:v>Relatives live nearby</c:v>
                </c:pt>
                <c:pt idx="7">
                  <c:v>Retirement</c:v>
                </c:pt>
                <c:pt idx="8">
                  <c:v>Village life</c:v>
                </c:pt>
                <c:pt idx="9">
                  <c:v>Work in the area</c:v>
                </c:pt>
              </c:strCache>
            </c:strRef>
          </c:cat>
          <c:val>
            <c:numRef>
              <c:f>Tenure!$L$3:$L$13</c:f>
              <c:numCache>
                <c:formatCode>General</c:formatCode>
                <c:ptCount val="10"/>
                <c:pt idx="0">
                  <c:v>23</c:v>
                </c:pt>
                <c:pt idx="1">
                  <c:v>3</c:v>
                </c:pt>
                <c:pt idx="2">
                  <c:v>6</c:v>
                </c:pt>
                <c:pt idx="3">
                  <c:v>9</c:v>
                </c:pt>
                <c:pt idx="4">
                  <c:v>7</c:v>
                </c:pt>
                <c:pt idx="5">
                  <c:v>2</c:v>
                </c:pt>
                <c:pt idx="6">
                  <c:v>12</c:v>
                </c:pt>
                <c:pt idx="7">
                  <c:v>15</c:v>
                </c:pt>
                <c:pt idx="8">
                  <c:v>37</c:v>
                </c:pt>
                <c:pt idx="9">
                  <c:v>24</c:v>
                </c:pt>
              </c:numCache>
            </c:numRef>
          </c:val>
          <c:extLst>
            <c:ext xmlns:c16="http://schemas.microsoft.com/office/drawing/2014/chart" uri="{C3380CC4-5D6E-409C-BE32-E72D297353CC}">
              <c16:uniqueId val="{00000014-61CC-447E-958A-7DD217BF2500}"/>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cat>
            <c:strRef>
              <c:f>'[Analysis of comments.xlsx]Sheet2'!$A$2:$A$21</c:f>
              <c:strCache>
                <c:ptCount val="20"/>
                <c:pt idx="0">
                  <c:v>Open a shop</c:v>
                </c:pt>
                <c:pt idx="1">
                  <c:v>Develop Affordable Housing</c:v>
                </c:pt>
                <c:pt idx="2">
                  <c:v>Don't change</c:v>
                </c:pt>
                <c:pt idx="3">
                  <c:v>Improve Flood Mgmt</c:v>
                </c:pt>
                <c:pt idx="4">
                  <c:v>Speed Control </c:v>
                </c:pt>
                <c:pt idx="5">
                  <c:v>Bus Service</c:v>
                </c:pt>
                <c:pt idx="6">
                  <c:v>Improve Playing fields Equipment</c:v>
                </c:pt>
                <c:pt idx="7">
                  <c:v>Chetnole Halt Access</c:v>
                </c:pt>
                <c:pt idx="8">
                  <c:v>Create Neighbourhood Plan</c:v>
                </c:pt>
                <c:pt idx="9">
                  <c:v>Improve Road Maintenance</c:v>
                </c:pt>
                <c:pt idx="10">
                  <c:v>Preserve the Pub</c:v>
                </c:pt>
                <c:pt idx="11">
                  <c:v>New or Improved Footpaths</c:v>
                </c:pt>
                <c:pt idx="12">
                  <c:v>Public Transport</c:v>
                </c:pt>
                <c:pt idx="13">
                  <c:v>Renewable Energy</c:v>
                </c:pt>
                <c:pt idx="14">
                  <c:v>Car volunteer scheme</c:v>
                </c:pt>
                <c:pt idx="15">
                  <c:v>Create Employment</c:v>
                </c:pt>
                <c:pt idx="16">
                  <c:v>Facilities for the Young</c:v>
                </c:pt>
                <c:pt idx="17">
                  <c:v>Increase Biodiversity</c:v>
                </c:pt>
                <c:pt idx="18">
                  <c:v>Increase Local Government Funding</c:v>
                </c:pt>
                <c:pt idx="19">
                  <c:v>More Bike Routes</c:v>
                </c:pt>
              </c:strCache>
            </c:strRef>
          </c:cat>
          <c:val>
            <c:numRef>
              <c:f>'[Analysis of comments.xlsx]Sheet2'!$B$2:$B$21</c:f>
              <c:numCache>
                <c:formatCode>General</c:formatCode>
                <c:ptCount val="20"/>
                <c:pt idx="0">
                  <c:v>20</c:v>
                </c:pt>
                <c:pt idx="1">
                  <c:v>12</c:v>
                </c:pt>
                <c:pt idx="2">
                  <c:v>12</c:v>
                </c:pt>
                <c:pt idx="3">
                  <c:v>9</c:v>
                </c:pt>
                <c:pt idx="4">
                  <c:v>9</c:v>
                </c:pt>
                <c:pt idx="5">
                  <c:v>8</c:v>
                </c:pt>
                <c:pt idx="6">
                  <c:v>6</c:v>
                </c:pt>
                <c:pt idx="7">
                  <c:v>5</c:v>
                </c:pt>
                <c:pt idx="8">
                  <c:v>5</c:v>
                </c:pt>
                <c:pt idx="9">
                  <c:v>4</c:v>
                </c:pt>
                <c:pt idx="10">
                  <c:v>4</c:v>
                </c:pt>
                <c:pt idx="11">
                  <c:v>3</c:v>
                </c:pt>
                <c:pt idx="12">
                  <c:v>2</c:v>
                </c:pt>
                <c:pt idx="13">
                  <c:v>2</c:v>
                </c:pt>
                <c:pt idx="14">
                  <c:v>1</c:v>
                </c:pt>
                <c:pt idx="15">
                  <c:v>1</c:v>
                </c:pt>
                <c:pt idx="16">
                  <c:v>1</c:v>
                </c:pt>
                <c:pt idx="17">
                  <c:v>1</c:v>
                </c:pt>
                <c:pt idx="18">
                  <c:v>1</c:v>
                </c:pt>
                <c:pt idx="19">
                  <c:v>1</c:v>
                </c:pt>
              </c:numCache>
            </c:numRef>
          </c:val>
          <c:extLst>
            <c:ext xmlns:c16="http://schemas.microsoft.com/office/drawing/2014/chart" uri="{C3380CC4-5D6E-409C-BE32-E72D297353CC}">
              <c16:uniqueId val="{00000000-839C-4D63-AA4F-D0185BBA04F3}"/>
            </c:ext>
          </c:extLst>
        </c:ser>
        <c:dLbls>
          <c:showLegendKey val="0"/>
          <c:showVal val="0"/>
          <c:showCatName val="0"/>
          <c:showSerName val="0"/>
          <c:showPercent val="0"/>
          <c:showBubbleSize val="0"/>
        </c:dLbls>
        <c:gapWidth val="182"/>
        <c:axId val="511442352"/>
        <c:axId val="573760720"/>
      </c:barChart>
      <c:catAx>
        <c:axId val="5114423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573760720"/>
        <c:crosses val="autoZero"/>
        <c:auto val="1"/>
        <c:lblAlgn val="ctr"/>
        <c:lblOffset val="100"/>
        <c:noMultiLvlLbl val="0"/>
      </c:catAx>
      <c:valAx>
        <c:axId val="57376072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14423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u="none"/>
              <a:t>Occupation</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FC3-493C-9B31-D99CB1E6445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FC3-493C-9B31-D99CB1E6445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FC3-493C-9B31-D99CB1E6445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FC3-493C-9B31-D99CB1E6445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FC3-493C-9B31-D99CB1E64455}"/>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8FC3-493C-9B31-D99CB1E64455}"/>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8FC3-493C-9B31-D99CB1E64455}"/>
              </c:ext>
            </c:extLst>
          </c:dPt>
          <c:dLbls>
            <c:dLbl>
              <c:idx val="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showLegendKey val="0"/>
              <c:showVal val="0"/>
              <c:showCatName val="1"/>
              <c:showSerName val="0"/>
              <c:showPercent val="0"/>
              <c:showBubbleSize val="0"/>
              <c:extLst>
                <c:ext xmlns:c16="http://schemas.microsoft.com/office/drawing/2014/chart" uri="{C3380CC4-5D6E-409C-BE32-E72D297353CC}">
                  <c16:uniqueId val="{00000001-8FC3-493C-9B31-D99CB1E64455}"/>
                </c:ext>
              </c:extLst>
            </c:dLbl>
            <c:dLbl>
              <c:idx val="1"/>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showLegendKey val="0"/>
              <c:showVal val="0"/>
              <c:showCatName val="1"/>
              <c:showSerName val="0"/>
              <c:showPercent val="0"/>
              <c:showBubbleSize val="0"/>
              <c:extLst>
                <c:ext xmlns:c16="http://schemas.microsoft.com/office/drawing/2014/chart" uri="{C3380CC4-5D6E-409C-BE32-E72D297353CC}">
                  <c16:uniqueId val="{00000003-8FC3-493C-9B31-D99CB1E64455}"/>
                </c:ext>
              </c:extLst>
            </c:dLbl>
            <c:dLbl>
              <c:idx val="2"/>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showLegendKey val="0"/>
              <c:showVal val="0"/>
              <c:showCatName val="1"/>
              <c:showSerName val="0"/>
              <c:showPercent val="0"/>
              <c:showBubbleSize val="0"/>
              <c:extLst>
                <c:ext xmlns:c16="http://schemas.microsoft.com/office/drawing/2014/chart" uri="{C3380CC4-5D6E-409C-BE32-E72D297353CC}">
                  <c16:uniqueId val="{00000005-8FC3-493C-9B31-D99CB1E64455}"/>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'[Raw Survey Data Parish Plan 2023 Survey 20.11.23.xlsx]Occupation'!$K$14:$K$20</c:f>
              <c:strCache>
                <c:ptCount val="7"/>
                <c:pt idx="0">
                  <c:v>Retired</c:v>
                </c:pt>
                <c:pt idx="1">
                  <c:v>Self employed</c:v>
                </c:pt>
                <c:pt idx="2">
                  <c:v>Full-time employment</c:v>
                </c:pt>
                <c:pt idx="3">
                  <c:v>Part-time employment</c:v>
                </c:pt>
                <c:pt idx="4">
                  <c:v>Unpaid carer for dependents</c:v>
                </c:pt>
                <c:pt idx="5">
                  <c:v>Unemployed</c:v>
                </c:pt>
                <c:pt idx="6">
                  <c:v>In full time education</c:v>
                </c:pt>
              </c:strCache>
            </c:strRef>
          </c:cat>
          <c:val>
            <c:numRef>
              <c:f>'[Raw Survey Data Parish Plan 2023 Survey 20.11.23.xlsx]Occupation'!$L$14:$L$20</c:f>
              <c:numCache>
                <c:formatCode>General</c:formatCode>
                <c:ptCount val="7"/>
                <c:pt idx="0">
                  <c:v>75</c:v>
                </c:pt>
                <c:pt idx="1">
                  <c:v>18</c:v>
                </c:pt>
                <c:pt idx="2">
                  <c:v>27</c:v>
                </c:pt>
                <c:pt idx="3">
                  <c:v>10</c:v>
                </c:pt>
                <c:pt idx="4">
                  <c:v>4</c:v>
                </c:pt>
                <c:pt idx="5">
                  <c:v>2</c:v>
                </c:pt>
                <c:pt idx="6">
                  <c:v>4</c:v>
                </c:pt>
              </c:numCache>
            </c:numRef>
          </c:val>
          <c:extLst>
            <c:ext xmlns:c16="http://schemas.microsoft.com/office/drawing/2014/chart" uri="{C3380CC4-5D6E-409C-BE32-E72D297353CC}">
              <c16:uniqueId val="{0000000E-8FC3-493C-9B31-D99CB1E6445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[Raw Survey Data Parish Plan 2023 Survey 20.11.23.xlsx]Sheet4!PivotTable7</c:name>
    <c:fmtId val="-1"/>
  </c:pivotSource>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GB" b="1"/>
              <a:t>Bedrooms</a:t>
            </a:r>
            <a:r>
              <a:rPr lang="en-GB" b="1" baseline="0"/>
              <a:t> vs Residents</a:t>
            </a:r>
            <a:endParaRPr lang="en-GB"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Sheet4!$Q$95</c:f>
              <c:strCache>
                <c:ptCount val="1"/>
                <c:pt idx="0">
                  <c:v>Total</c:v>
                </c:pt>
              </c:strCache>
            </c:strRef>
          </c:tx>
          <c:spPr>
            <a:solidFill>
              <a:schemeClr val="accent1"/>
            </a:solidFill>
            <a:ln>
              <a:noFill/>
            </a:ln>
            <a:effectLst/>
          </c:spPr>
          <c:invertIfNegative val="0"/>
          <c:cat>
            <c:strRef>
              <c:f>Sheet4!$P$96:$P$103</c:f>
              <c:strCache>
                <c:ptCount val="7"/>
                <c:pt idx="0">
                  <c:v>-2</c:v>
                </c:pt>
                <c:pt idx="1">
                  <c:v>-1</c:v>
                </c:pt>
                <c:pt idx="2">
                  <c:v>0</c:v>
                </c:pt>
                <c:pt idx="3">
                  <c:v>1</c:v>
                </c:pt>
                <c:pt idx="4">
                  <c:v>2</c:v>
                </c:pt>
                <c:pt idx="5">
                  <c:v>3</c:v>
                </c:pt>
                <c:pt idx="6">
                  <c:v>4</c:v>
                </c:pt>
              </c:strCache>
            </c:strRef>
          </c:cat>
          <c:val>
            <c:numRef>
              <c:f>Sheet4!$Q$96:$Q$103</c:f>
              <c:numCache>
                <c:formatCode>General</c:formatCode>
                <c:ptCount val="7"/>
                <c:pt idx="0">
                  <c:v>3</c:v>
                </c:pt>
                <c:pt idx="1">
                  <c:v>6</c:v>
                </c:pt>
                <c:pt idx="2">
                  <c:v>12</c:v>
                </c:pt>
                <c:pt idx="3">
                  <c:v>17</c:v>
                </c:pt>
                <c:pt idx="4">
                  <c:v>33</c:v>
                </c:pt>
                <c:pt idx="5">
                  <c:v>15</c:v>
                </c:pt>
                <c:pt idx="6">
                  <c:v>4</c:v>
                </c:pt>
              </c:numCache>
            </c:numRef>
          </c:val>
          <c:extLst>
            <c:ext xmlns:c16="http://schemas.microsoft.com/office/drawing/2014/chart" uri="{C3380CC4-5D6E-409C-BE32-E72D297353CC}">
              <c16:uniqueId val="{00000000-B703-47EB-8CF6-8A2AE262A21C}"/>
            </c:ext>
          </c:extLst>
        </c:ser>
        <c:dLbls>
          <c:showLegendKey val="0"/>
          <c:showVal val="0"/>
          <c:showCatName val="0"/>
          <c:showSerName val="0"/>
          <c:showPercent val="0"/>
          <c:showBubbleSize val="0"/>
        </c:dLbls>
        <c:gapWidth val="219"/>
        <c:overlap val="-27"/>
        <c:axId val="209756960"/>
        <c:axId val="1848018736"/>
      </c:barChart>
      <c:catAx>
        <c:axId val="209756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848018736"/>
        <c:crosses val="autoZero"/>
        <c:auto val="1"/>
        <c:lblAlgn val="ctr"/>
        <c:lblOffset val="100"/>
        <c:noMultiLvlLbl val="0"/>
      </c:catAx>
      <c:valAx>
        <c:axId val="18480187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9756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Date</a:t>
            </a:r>
            <a:r>
              <a:rPr lang="en-US" b="1" baseline="0"/>
              <a:t> House was Built</a:t>
            </a:r>
            <a:endParaRPr lang="en-US"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'[Raw Survey Data Parish Plan 2023 Survey 20.11.23.xlsx]Sheet4'!$W$104:$W$109</c:f>
              <c:strCache>
                <c:ptCount val="6"/>
                <c:pt idx="0">
                  <c:v>In the 1600s</c:v>
                </c:pt>
                <c:pt idx="1">
                  <c:v>In the 1700s</c:v>
                </c:pt>
                <c:pt idx="2">
                  <c:v>In the 1800s</c:v>
                </c:pt>
                <c:pt idx="3">
                  <c:v>1900-1959</c:v>
                </c:pt>
                <c:pt idx="4">
                  <c:v>1960-2000</c:v>
                </c:pt>
                <c:pt idx="5">
                  <c:v>After 2000</c:v>
                </c:pt>
              </c:strCache>
            </c:strRef>
          </c:cat>
          <c:val>
            <c:numRef>
              <c:f>'[Raw Survey Data Parish Plan 2023 Survey 20.11.23.xlsx]Sheet4'!$X$104:$X$109</c:f>
            </c:numRef>
          </c:val>
          <c:extLst>
            <c:ext xmlns:c16="http://schemas.microsoft.com/office/drawing/2014/chart" uri="{C3380CC4-5D6E-409C-BE32-E72D297353CC}">
              <c16:uniqueId val="{00000000-8E35-472E-BD1A-005BDF481C1D}"/>
            </c:ext>
          </c:extLst>
        </c:ser>
        <c:ser>
          <c:idx val="1"/>
          <c:order val="1"/>
          <c:spPr>
            <a:solidFill>
              <a:schemeClr val="accent2"/>
            </a:solidFill>
            <a:ln>
              <a:noFill/>
            </a:ln>
            <a:effectLst/>
          </c:spPr>
          <c:invertIfNegative val="0"/>
          <c:cat>
            <c:strRef>
              <c:f>'[Raw Survey Data Parish Plan 2023 Survey 20.11.23.xlsx]Sheet4'!$W$104:$W$109</c:f>
              <c:strCache>
                <c:ptCount val="6"/>
                <c:pt idx="0">
                  <c:v>In the 1600s</c:v>
                </c:pt>
                <c:pt idx="1">
                  <c:v>In the 1700s</c:v>
                </c:pt>
                <c:pt idx="2">
                  <c:v>In the 1800s</c:v>
                </c:pt>
                <c:pt idx="3">
                  <c:v>1900-1959</c:v>
                </c:pt>
                <c:pt idx="4">
                  <c:v>1960-2000</c:v>
                </c:pt>
                <c:pt idx="5">
                  <c:v>After 2000</c:v>
                </c:pt>
              </c:strCache>
            </c:strRef>
          </c:cat>
          <c:val>
            <c:numRef>
              <c:f>'[Raw Survey Data Parish Plan 2023 Survey 20.11.23.xlsx]Sheet4'!$Y$104:$Y$109</c:f>
              <c:numCache>
                <c:formatCode>0%</c:formatCode>
                <c:ptCount val="6"/>
                <c:pt idx="0">
                  <c:v>5.8139534883720929E-2</c:v>
                </c:pt>
                <c:pt idx="1">
                  <c:v>6.9767441860465115E-2</c:v>
                </c:pt>
                <c:pt idx="2">
                  <c:v>0.19767441860465115</c:v>
                </c:pt>
                <c:pt idx="3">
                  <c:v>0.11627906976744186</c:v>
                </c:pt>
                <c:pt idx="4">
                  <c:v>0.52325581395348841</c:v>
                </c:pt>
                <c:pt idx="5">
                  <c:v>3.4883720930232558E-2</c:v>
                </c:pt>
              </c:numCache>
            </c:numRef>
          </c:val>
          <c:extLst>
            <c:ext xmlns:c16="http://schemas.microsoft.com/office/drawing/2014/chart" uri="{C3380CC4-5D6E-409C-BE32-E72D297353CC}">
              <c16:uniqueId val="{00000001-8E35-472E-BD1A-005BDF481C1D}"/>
            </c:ext>
          </c:extLst>
        </c:ser>
        <c:dLbls>
          <c:showLegendKey val="0"/>
          <c:showVal val="0"/>
          <c:showCatName val="0"/>
          <c:showSerName val="0"/>
          <c:showPercent val="0"/>
          <c:showBubbleSize val="0"/>
        </c:dLbls>
        <c:gapWidth val="182"/>
        <c:axId val="209778560"/>
        <c:axId val="438620128"/>
      </c:barChart>
      <c:catAx>
        <c:axId val="2097785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438620128"/>
        <c:crosses val="autoZero"/>
        <c:auto val="1"/>
        <c:lblAlgn val="ctr"/>
        <c:lblOffset val="100"/>
        <c:noMultiLvlLbl val="0"/>
      </c:catAx>
      <c:valAx>
        <c:axId val="43862012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97785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GB" b="1"/>
              <a:t>Use of Communication</a:t>
            </a:r>
            <a:r>
              <a:rPr lang="en-GB" b="1" baseline="0"/>
              <a:t> Tools</a:t>
            </a:r>
            <a:endParaRPr lang="en-GB"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'[Raw Survey Data Parish Plan 2023 Survey 20.11.23.xlsx]Communication'!$O$166</c:f>
              <c:strCache>
                <c:ptCount val="1"/>
                <c:pt idx="0">
                  <c:v>Daily</c:v>
                </c:pt>
              </c:strCache>
            </c:strRef>
          </c:tx>
          <c:spPr>
            <a:solidFill>
              <a:schemeClr val="accent6"/>
            </a:solidFill>
            <a:ln>
              <a:noFill/>
            </a:ln>
            <a:effectLst/>
          </c:spPr>
          <c:invertIfNegative val="0"/>
          <c:cat>
            <c:strRef>
              <c:f>'[Raw Survey Data Parish Plan 2023 Survey 20.11.23.xlsx]Communication'!$P$165:$AD$165</c:f>
              <c:strCache>
                <c:ptCount val="8"/>
                <c:pt idx="0">
                  <c:v>Landline</c:v>
                </c:pt>
                <c:pt idx="1">
                  <c:v>Mobile (calls &amp; text)</c:v>
                </c:pt>
                <c:pt idx="2">
                  <c:v>Smart Phone </c:v>
                </c:pt>
                <c:pt idx="3">
                  <c:v>Email </c:v>
                </c:pt>
                <c:pt idx="4">
                  <c:v>Computer </c:v>
                </c:pt>
                <c:pt idx="5">
                  <c:v>Friends Computer </c:v>
                </c:pt>
                <c:pt idx="6">
                  <c:v>Facebook</c:v>
                </c:pt>
                <c:pt idx="7">
                  <c:v>WhatsApp </c:v>
                </c:pt>
              </c:strCache>
            </c:strRef>
          </c:cat>
          <c:val>
            <c:numRef>
              <c:f>'[Raw Survey Data Parish Plan 2023 Survey 20.11.23.xlsx]Communication'!$P$166:$AD$166</c:f>
              <c:numCache>
                <c:formatCode>General</c:formatCode>
                <c:ptCount val="8"/>
                <c:pt idx="0">
                  <c:v>50</c:v>
                </c:pt>
                <c:pt idx="1">
                  <c:v>70</c:v>
                </c:pt>
                <c:pt idx="2">
                  <c:v>108</c:v>
                </c:pt>
                <c:pt idx="3">
                  <c:v>115</c:v>
                </c:pt>
                <c:pt idx="4">
                  <c:v>109</c:v>
                </c:pt>
                <c:pt idx="5">
                  <c:v>5</c:v>
                </c:pt>
                <c:pt idx="6">
                  <c:v>57</c:v>
                </c:pt>
                <c:pt idx="7">
                  <c:v>99</c:v>
                </c:pt>
              </c:numCache>
            </c:numRef>
          </c:val>
          <c:extLst>
            <c:ext xmlns:c16="http://schemas.microsoft.com/office/drawing/2014/chart" uri="{C3380CC4-5D6E-409C-BE32-E72D297353CC}">
              <c16:uniqueId val="{00000000-6467-46B4-926A-AF6DB4DCA8AB}"/>
            </c:ext>
          </c:extLst>
        </c:ser>
        <c:ser>
          <c:idx val="1"/>
          <c:order val="1"/>
          <c:tx>
            <c:strRef>
              <c:f>'[Raw Survey Data Parish Plan 2023 Survey 20.11.23.xlsx]Communication'!$O$167</c:f>
              <c:strCache>
                <c:ptCount val="1"/>
                <c:pt idx="0">
                  <c:v>Occasionally</c:v>
                </c:pt>
              </c:strCache>
            </c:strRef>
          </c:tx>
          <c:spPr>
            <a:solidFill>
              <a:schemeClr val="accent5"/>
            </a:solidFill>
            <a:ln>
              <a:noFill/>
            </a:ln>
            <a:effectLst/>
          </c:spPr>
          <c:invertIfNegative val="0"/>
          <c:cat>
            <c:strRef>
              <c:f>'[Raw Survey Data Parish Plan 2023 Survey 20.11.23.xlsx]Communication'!$P$165:$AD$165</c:f>
              <c:strCache>
                <c:ptCount val="8"/>
                <c:pt idx="0">
                  <c:v>Landline</c:v>
                </c:pt>
                <c:pt idx="1">
                  <c:v>Mobile (calls &amp; text)</c:v>
                </c:pt>
                <c:pt idx="2">
                  <c:v>Smart Phone </c:v>
                </c:pt>
                <c:pt idx="3">
                  <c:v>Email </c:v>
                </c:pt>
                <c:pt idx="4">
                  <c:v>Computer </c:v>
                </c:pt>
                <c:pt idx="5">
                  <c:v>Friends Computer </c:v>
                </c:pt>
                <c:pt idx="6">
                  <c:v>Facebook</c:v>
                </c:pt>
                <c:pt idx="7">
                  <c:v>WhatsApp </c:v>
                </c:pt>
              </c:strCache>
            </c:strRef>
          </c:cat>
          <c:val>
            <c:numRef>
              <c:f>'[Raw Survey Data Parish Plan 2023 Survey 20.11.23.xlsx]Communication'!$P$167:$AD$167</c:f>
              <c:numCache>
                <c:formatCode>General</c:formatCode>
                <c:ptCount val="8"/>
                <c:pt idx="0">
                  <c:v>41</c:v>
                </c:pt>
                <c:pt idx="1">
                  <c:v>7</c:v>
                </c:pt>
                <c:pt idx="2">
                  <c:v>4</c:v>
                </c:pt>
                <c:pt idx="3">
                  <c:v>6</c:v>
                </c:pt>
                <c:pt idx="4">
                  <c:v>7</c:v>
                </c:pt>
                <c:pt idx="5">
                  <c:v>10</c:v>
                </c:pt>
                <c:pt idx="6">
                  <c:v>11</c:v>
                </c:pt>
                <c:pt idx="7">
                  <c:v>5</c:v>
                </c:pt>
              </c:numCache>
            </c:numRef>
          </c:val>
          <c:extLst>
            <c:ext xmlns:c16="http://schemas.microsoft.com/office/drawing/2014/chart" uri="{C3380CC4-5D6E-409C-BE32-E72D297353CC}">
              <c16:uniqueId val="{00000001-6467-46B4-926A-AF6DB4DCA8AB}"/>
            </c:ext>
          </c:extLst>
        </c:ser>
        <c:ser>
          <c:idx val="2"/>
          <c:order val="2"/>
          <c:tx>
            <c:strRef>
              <c:f>'[Raw Survey Data Parish Plan 2023 Survey 20.11.23.xlsx]Communication'!$O$168</c:f>
              <c:strCache>
                <c:ptCount val="1"/>
                <c:pt idx="0">
                  <c:v>Weekly</c:v>
                </c:pt>
              </c:strCache>
            </c:strRef>
          </c:tx>
          <c:spPr>
            <a:solidFill>
              <a:schemeClr val="accent4"/>
            </a:solidFill>
            <a:ln>
              <a:noFill/>
            </a:ln>
            <a:effectLst/>
          </c:spPr>
          <c:invertIfNegative val="0"/>
          <c:cat>
            <c:strRef>
              <c:f>'[Raw Survey Data Parish Plan 2023 Survey 20.11.23.xlsx]Communication'!$P$165:$AD$165</c:f>
              <c:strCache>
                <c:ptCount val="8"/>
                <c:pt idx="0">
                  <c:v>Landline</c:v>
                </c:pt>
                <c:pt idx="1">
                  <c:v>Mobile (calls &amp; text)</c:v>
                </c:pt>
                <c:pt idx="2">
                  <c:v>Smart Phone </c:v>
                </c:pt>
                <c:pt idx="3">
                  <c:v>Email </c:v>
                </c:pt>
                <c:pt idx="4">
                  <c:v>Computer </c:v>
                </c:pt>
                <c:pt idx="5">
                  <c:v>Friends Computer </c:v>
                </c:pt>
                <c:pt idx="6">
                  <c:v>Facebook</c:v>
                </c:pt>
                <c:pt idx="7">
                  <c:v>WhatsApp </c:v>
                </c:pt>
              </c:strCache>
            </c:strRef>
          </c:cat>
          <c:val>
            <c:numRef>
              <c:f>'[Raw Survey Data Parish Plan 2023 Survey 20.11.23.xlsx]Communication'!$P$168:$AD$168</c:f>
              <c:numCache>
                <c:formatCode>General</c:formatCode>
                <c:ptCount val="8"/>
                <c:pt idx="0">
                  <c:v>23</c:v>
                </c:pt>
                <c:pt idx="1">
                  <c:v>8</c:v>
                </c:pt>
                <c:pt idx="2">
                  <c:v>3</c:v>
                </c:pt>
                <c:pt idx="3">
                  <c:v>6</c:v>
                </c:pt>
                <c:pt idx="4">
                  <c:v>6</c:v>
                </c:pt>
                <c:pt idx="5">
                  <c:v>2</c:v>
                </c:pt>
                <c:pt idx="6">
                  <c:v>11</c:v>
                </c:pt>
                <c:pt idx="7">
                  <c:v>8</c:v>
                </c:pt>
              </c:numCache>
            </c:numRef>
          </c:val>
          <c:extLst>
            <c:ext xmlns:c16="http://schemas.microsoft.com/office/drawing/2014/chart" uri="{C3380CC4-5D6E-409C-BE32-E72D297353CC}">
              <c16:uniqueId val="{00000002-6467-46B4-926A-AF6DB4DCA8AB}"/>
            </c:ext>
          </c:extLst>
        </c:ser>
        <c:dLbls>
          <c:showLegendKey val="0"/>
          <c:showVal val="0"/>
          <c:showCatName val="0"/>
          <c:showSerName val="0"/>
          <c:showPercent val="0"/>
          <c:showBubbleSize val="0"/>
        </c:dLbls>
        <c:gapWidth val="150"/>
        <c:overlap val="100"/>
        <c:axId val="1954305056"/>
        <c:axId val="161155984"/>
      </c:barChart>
      <c:catAx>
        <c:axId val="1954305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61155984"/>
        <c:crosses val="autoZero"/>
        <c:auto val="1"/>
        <c:lblAlgn val="ctr"/>
        <c:lblOffset val="100"/>
        <c:noMultiLvlLbl val="0"/>
      </c:catAx>
      <c:valAx>
        <c:axId val="1611559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5430505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GB" b="1"/>
              <a:t>Favoured</a:t>
            </a:r>
            <a:r>
              <a:rPr lang="en-GB" b="1" baseline="0"/>
              <a:t> Shopping Location</a:t>
            </a:r>
            <a:endParaRPr lang="en-GB"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'[Raw Survey Data Parish Plan 2023 Survey 20.11.23.xlsx]Community &amp; Shopping'!$B$311</c:f>
              <c:strCache>
                <c:ptCount val="1"/>
                <c:pt idx="0">
                  <c:v>Online</c:v>
                </c:pt>
              </c:strCache>
            </c:strRef>
          </c:tx>
          <c:spPr>
            <a:solidFill>
              <a:schemeClr val="accent1"/>
            </a:solidFill>
            <a:ln>
              <a:noFill/>
            </a:ln>
            <a:effectLst/>
          </c:spPr>
          <c:invertIfNegative val="0"/>
          <c:val>
            <c:numRef>
              <c:f>'[Raw Survey Data Parish Plan 2023 Survey 20.11.23.xlsx]Community &amp; Shopping'!$B$312:$B$321</c:f>
              <c:numCache>
                <c:formatCode>0%</c:formatCode>
                <c:ptCount val="1"/>
                <c:pt idx="0">
                  <c:v>0.30475086906141369</c:v>
                </c:pt>
              </c:numCache>
            </c:numRef>
          </c:val>
          <c:extLst>
            <c:ext xmlns:c16="http://schemas.microsoft.com/office/drawing/2014/chart" uri="{C3380CC4-5D6E-409C-BE32-E72D297353CC}">
              <c16:uniqueId val="{00000000-0915-4003-9934-E6BC60DABDCF}"/>
            </c:ext>
          </c:extLst>
        </c:ser>
        <c:ser>
          <c:idx val="1"/>
          <c:order val="1"/>
          <c:tx>
            <c:strRef>
              <c:f>'[Raw Survey Data Parish Plan 2023 Survey 20.11.23.xlsx]Community &amp; Shopping'!$C$311</c:f>
              <c:strCache>
                <c:ptCount val="1"/>
                <c:pt idx="0">
                  <c:v>Sherborne</c:v>
                </c:pt>
              </c:strCache>
            </c:strRef>
          </c:tx>
          <c:spPr>
            <a:solidFill>
              <a:schemeClr val="accent2"/>
            </a:solidFill>
            <a:ln>
              <a:noFill/>
            </a:ln>
            <a:effectLst/>
          </c:spPr>
          <c:invertIfNegative val="0"/>
          <c:val>
            <c:numRef>
              <c:f>'[Raw Survey Data Parish Plan 2023 Survey 20.11.23.xlsx]Community &amp; Shopping'!$C$312:$C$321</c:f>
              <c:numCache>
                <c:formatCode>0%</c:formatCode>
                <c:ptCount val="1"/>
                <c:pt idx="0">
                  <c:v>0.26767091541135574</c:v>
                </c:pt>
              </c:numCache>
            </c:numRef>
          </c:val>
          <c:extLst>
            <c:ext xmlns:c16="http://schemas.microsoft.com/office/drawing/2014/chart" uri="{C3380CC4-5D6E-409C-BE32-E72D297353CC}">
              <c16:uniqueId val="{00000001-0915-4003-9934-E6BC60DABDCF}"/>
            </c:ext>
          </c:extLst>
        </c:ser>
        <c:ser>
          <c:idx val="2"/>
          <c:order val="2"/>
          <c:tx>
            <c:strRef>
              <c:f>'[Raw Survey Data Parish Plan 2023 Survey 20.11.23.xlsx]Community &amp; Shopping'!$D$311</c:f>
              <c:strCache>
                <c:ptCount val="1"/>
                <c:pt idx="0">
                  <c:v>Yeovil</c:v>
                </c:pt>
              </c:strCache>
            </c:strRef>
          </c:tx>
          <c:spPr>
            <a:solidFill>
              <a:schemeClr val="accent3"/>
            </a:solidFill>
            <a:ln>
              <a:noFill/>
            </a:ln>
            <a:effectLst/>
          </c:spPr>
          <c:invertIfNegative val="0"/>
          <c:val>
            <c:numRef>
              <c:f>'[Raw Survey Data Parish Plan 2023 Survey 20.11.23.xlsx]Community &amp; Shopping'!$D$312:$D$321</c:f>
              <c:numCache>
                <c:formatCode>0%</c:formatCode>
                <c:ptCount val="1"/>
                <c:pt idx="0">
                  <c:v>0.2925840092699884</c:v>
                </c:pt>
              </c:numCache>
            </c:numRef>
          </c:val>
          <c:extLst>
            <c:ext xmlns:c16="http://schemas.microsoft.com/office/drawing/2014/chart" uri="{C3380CC4-5D6E-409C-BE32-E72D297353CC}">
              <c16:uniqueId val="{00000002-0915-4003-9934-E6BC60DABDCF}"/>
            </c:ext>
          </c:extLst>
        </c:ser>
        <c:ser>
          <c:idx val="3"/>
          <c:order val="3"/>
          <c:tx>
            <c:strRef>
              <c:f>'[Raw Survey Data Parish Plan 2023 Survey 20.11.23.xlsx]Community &amp; Shopping'!$E$311</c:f>
              <c:strCache>
                <c:ptCount val="1"/>
                <c:pt idx="0">
                  <c:v>Further Afield</c:v>
                </c:pt>
              </c:strCache>
            </c:strRef>
          </c:tx>
          <c:spPr>
            <a:solidFill>
              <a:schemeClr val="accent4"/>
            </a:solidFill>
            <a:ln>
              <a:noFill/>
            </a:ln>
            <a:effectLst/>
          </c:spPr>
          <c:invertIfNegative val="0"/>
          <c:val>
            <c:numRef>
              <c:f>'[Raw Survey Data Parish Plan 2023 Survey 20.11.23.xlsx]Community &amp; Shopping'!$E$312:$E$321</c:f>
              <c:numCache>
                <c:formatCode>0%</c:formatCode>
                <c:ptCount val="1"/>
                <c:pt idx="0">
                  <c:v>0.13499420625724218</c:v>
                </c:pt>
              </c:numCache>
            </c:numRef>
          </c:val>
          <c:extLst>
            <c:ext xmlns:c16="http://schemas.microsoft.com/office/drawing/2014/chart" uri="{C3380CC4-5D6E-409C-BE32-E72D297353CC}">
              <c16:uniqueId val="{00000003-0915-4003-9934-E6BC60DABDCF}"/>
            </c:ext>
          </c:extLst>
        </c:ser>
        <c:dLbls>
          <c:showLegendKey val="0"/>
          <c:showVal val="0"/>
          <c:showCatName val="0"/>
          <c:showSerName val="0"/>
          <c:showPercent val="0"/>
          <c:showBubbleSize val="0"/>
        </c:dLbls>
        <c:gapWidth val="219"/>
        <c:overlap val="-27"/>
        <c:axId val="154466352"/>
        <c:axId val="270538768"/>
      </c:barChart>
      <c:catAx>
        <c:axId val="154466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0538768"/>
        <c:crosses val="autoZero"/>
        <c:auto val="1"/>
        <c:lblAlgn val="ctr"/>
        <c:lblOffset val="100"/>
        <c:noMultiLvlLbl val="0"/>
      </c:catAx>
      <c:valAx>
        <c:axId val="2705387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44663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E53-4078-B218-91951B7CD3F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E53-4078-B218-91951B7CD3F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E53-4078-B218-91951B7CD3F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E53-4078-B218-91951B7CD3F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CE53-4078-B218-91951B7CD3FF}"/>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'[Raw Survey Data Parish Plan 2023 Survey 20.11.23.xlsx]Events'!$A$114:$A$118</c:f>
              <c:strCache>
                <c:ptCount val="5"/>
                <c:pt idx="0">
                  <c:v>Sports Day</c:v>
                </c:pt>
                <c:pt idx="1">
                  <c:v>Drama</c:v>
                </c:pt>
                <c:pt idx="2">
                  <c:v>Music Events</c:v>
                </c:pt>
                <c:pt idx="3">
                  <c:v>Organised Excursions</c:v>
                </c:pt>
                <c:pt idx="4">
                  <c:v>Playgroups</c:v>
                </c:pt>
              </c:strCache>
            </c:strRef>
          </c:cat>
          <c:val>
            <c:numRef>
              <c:f>'[Raw Survey Data Parish Plan 2023 Survey 20.11.23.xlsx]Events'!$B$114:$B$118</c:f>
              <c:numCache>
                <c:formatCode>General</c:formatCode>
                <c:ptCount val="5"/>
                <c:pt idx="0">
                  <c:v>30</c:v>
                </c:pt>
                <c:pt idx="1">
                  <c:v>54</c:v>
                </c:pt>
                <c:pt idx="2">
                  <c:v>69</c:v>
                </c:pt>
                <c:pt idx="3">
                  <c:v>19</c:v>
                </c:pt>
                <c:pt idx="4">
                  <c:v>9</c:v>
                </c:pt>
              </c:numCache>
            </c:numRef>
          </c:val>
          <c:extLst>
            <c:ext xmlns:c16="http://schemas.microsoft.com/office/drawing/2014/chart" uri="{C3380CC4-5D6E-409C-BE32-E72D297353CC}">
              <c16:uniqueId val="{0000000A-CE53-4078-B218-91951B7CD3FF}"/>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GB" b="1"/>
              <a:t>How</a:t>
            </a:r>
            <a:r>
              <a:rPr lang="en-GB" b="1" baseline="0"/>
              <a:t> Often would you use a Bus Service?</a:t>
            </a:r>
            <a:endParaRPr lang="en-GB"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719-42EA-AAD8-2C0753B9FBC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719-42EA-AAD8-2C0753B9FBC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719-42EA-AAD8-2C0753B9FBC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719-42EA-AAD8-2C0753B9FBC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719-42EA-AAD8-2C0753B9FBC3}"/>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200" b="1"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'[Raw Survey Data Parish Plan 2023 Survey 20.11.23.xlsx]Transport'!$A$2:$A$6</c:f>
              <c:strCache>
                <c:ptCount val="5"/>
                <c:pt idx="0">
                  <c:v>Daily</c:v>
                </c:pt>
                <c:pt idx="1">
                  <c:v>Weekly</c:v>
                </c:pt>
                <c:pt idx="2">
                  <c:v>Ad hoc</c:v>
                </c:pt>
                <c:pt idx="3">
                  <c:v>Infrequent</c:v>
                </c:pt>
                <c:pt idx="4">
                  <c:v>Never</c:v>
                </c:pt>
              </c:strCache>
            </c:strRef>
          </c:cat>
          <c:val>
            <c:numRef>
              <c:f>'[Raw Survey Data Parish Plan 2023 Survey 20.11.23.xlsx]Transport'!$B$2:$B$6</c:f>
              <c:numCache>
                <c:formatCode>0%</c:formatCode>
                <c:ptCount val="5"/>
                <c:pt idx="0">
                  <c:v>7.4074074074074077E-3</c:v>
                </c:pt>
                <c:pt idx="1">
                  <c:v>0.17777777777777778</c:v>
                </c:pt>
                <c:pt idx="2">
                  <c:v>8.8888888888888892E-2</c:v>
                </c:pt>
                <c:pt idx="3">
                  <c:v>0.32592592592592595</c:v>
                </c:pt>
                <c:pt idx="4">
                  <c:v>0.4</c:v>
                </c:pt>
              </c:numCache>
            </c:numRef>
          </c:val>
          <c:extLst>
            <c:ext xmlns:c16="http://schemas.microsoft.com/office/drawing/2014/chart" uri="{C3380CC4-5D6E-409C-BE32-E72D297353CC}">
              <c16:uniqueId val="{0000000A-8719-42EA-AAD8-2C0753B9FBC3}"/>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'[Raw Survey Data Parish Plan 2023 EXCL personal data 20.11.23.xlsx]Ages'!$K$3:$K$14</cx:f>
        <cx:lvl ptCount="12">
          <cx:pt idx="0">8 yrs or under</cx:pt>
          <cx:pt idx="1">10 yrs</cx:pt>
          <cx:pt idx="2">11 yrs</cx:pt>
          <cx:pt idx="3">12 yrs</cx:pt>
          <cx:pt idx="4">13-15 yrs</cx:pt>
          <cx:pt idx="5">16-18 yrs</cx:pt>
          <cx:pt idx="6">19-25 yrs</cx:pt>
          <cx:pt idx="7">26-40 yrs</cx:pt>
          <cx:pt idx="8">41-60 yrs</cx:pt>
          <cx:pt idx="9">61-64 yrs</cx:pt>
          <cx:pt idx="10">65-80 yrs</cx:pt>
          <cx:pt idx="11">Over 80 yrs</cx:pt>
        </cx:lvl>
      </cx:strDim>
      <cx:numDim type="val">
        <cx:f>'[Raw Survey Data Parish Plan 2023 EXCL personal data 20.11.23.xlsx]Ages'!$L$3:$L$14</cx:f>
        <cx:lvl ptCount="12" formatCode="General">
          <cx:pt idx="0">1</cx:pt>
          <cx:pt idx="1">1</cx:pt>
          <cx:pt idx="2">1</cx:pt>
          <cx:pt idx="3">1</cx:pt>
          <cx:pt idx="4">2</cx:pt>
          <cx:pt idx="5">3</cx:pt>
          <cx:pt idx="6">1</cx:pt>
          <cx:pt idx="7">6</cx:pt>
          <cx:pt idx="8">39</cx:pt>
          <cx:pt idx="9">16</cx:pt>
          <cx:pt idx="10">56</cx:pt>
          <cx:pt idx="11">19</cx:pt>
        </cx:lvl>
      </cx:numDim>
    </cx:data>
  </cx:chartData>
  <cx:chart>
    <cx:title pos="t" align="ctr" overlay="0">
      <cx:tx>
        <cx:txData>
          <cx:v>Ages of Respondents</cx:v>
        </cx:txData>
      </cx:tx>
      <cx:txPr>
        <a:bodyPr spcFirstLastPara="1" vertOverflow="ellipsis" horzOverflow="overflow" wrap="square" lIns="0" tIns="0" rIns="0" bIns="0" anchor="ctr" anchorCtr="1"/>
        <a:lstStyle/>
        <a:p>
          <a:pPr algn="ctr" rtl="0">
            <a:defRPr sz="1800" b="1"/>
          </a:pPr>
          <a:r>
            <a:rPr lang="en-US" sz="1800" b="1" i="0" u="none" strike="noStrike" baseline="0" dirty="0">
              <a:solidFill>
                <a:srgbClr val="000000">
                  <a:lumMod val="65000"/>
                  <a:lumOff val="35000"/>
                </a:srgbClr>
              </a:solidFill>
              <a:latin typeface="Gill Sans Nova Light"/>
            </a:rPr>
            <a:t>Ages of Respondents</a:t>
          </a:r>
        </a:p>
      </cx:txPr>
    </cx:title>
    <cx:plotArea>
      <cx:plotAreaRegion>
        <cx:series layoutId="funnel" uniqueId="{683168D3-D486-43DA-A740-66007BD61273}">
          <cx:dataLabels>
            <cx:visibility seriesName="0" categoryName="0" value="1"/>
          </cx:dataLabels>
          <cx:dataId val="0"/>
        </cx:series>
      </cx:plotAreaRegion>
      <cx:axis id="0">
        <cx:catScaling gapWidth="0.0599999987"/>
        <cx:tickLabels/>
        <cx:txPr>
          <a:bodyPr spcFirstLastPara="1" vertOverflow="ellipsis" horzOverflow="overflow" wrap="square" lIns="0" tIns="0" rIns="0" bIns="0" anchor="ctr" anchorCtr="1"/>
          <a:lstStyle/>
          <a:p>
            <a:pPr algn="ctr" rtl="0">
              <a:defRPr sz="1100" b="1"/>
            </a:pPr>
            <a:endParaRPr lang="en-US" sz="1100" b="1" i="0" u="none" strike="noStrike" baseline="0">
              <a:solidFill>
                <a:srgbClr val="000000">
                  <a:lumMod val="65000"/>
                  <a:lumOff val="35000"/>
                </a:srgbClr>
              </a:solidFill>
              <a:latin typeface="Gill Sans Nova Light"/>
            </a:endParaRPr>
          </a:p>
        </cx:txPr>
      </cx:axis>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'[Raw Survey Data Parish Plan 2023 Survey 20.11.23.xlsx]Geography'!$G$13:$G$17</cx:f>
        <cx:lvl ptCount="5">
          <cx:pt idx="0">In the Parish</cx:pt>
          <cx:pt idx="1">Outside Chetnole or Stockwood within 10 miles</cx:pt>
          <cx:pt idx="2">Within 11-30 miles</cx:pt>
          <cx:pt idx="3">Over 30 miles away in the UK</cx:pt>
          <cx:pt idx="4">Overseas</cx:pt>
        </cx:lvl>
      </cx:strDim>
      <cx:numDim type="size">
        <cx:f>'[Raw Survey Data Parish Plan 2023 Survey 20.11.23.xlsx]Geography'!$H$13:$H$17</cx:f>
        <cx:lvl ptCount="5" formatCode="General">
          <cx:pt idx="0">6</cx:pt>
          <cx:pt idx="1">40</cx:pt>
          <cx:pt idx="2">16</cx:pt>
          <cx:pt idx="3">64</cx:pt>
          <cx:pt idx="4">16</cx:pt>
        </cx:lvl>
      </cx:numDim>
    </cx:data>
  </cx:chartData>
  <cx:chart>
    <cx:plotArea>
      <cx:plotAreaRegion>
        <cx:series layoutId="sunburst" uniqueId="{2506AB26-DDF8-438B-8579-A002601D6A9D}">
          <cx:dataLabels pos="ctr">
            <cx:txPr>
              <a:bodyPr spcFirstLastPara="1" vertOverflow="ellipsis" horzOverflow="overflow" wrap="square" lIns="38100" tIns="19050" rIns="38100" bIns="19050" anchor="ctr" anchorCtr="1">
                <a:spAutoFit/>
              </a:bodyPr>
              <a:lstStyle/>
              <a:p>
                <a:pPr algn="ctr" rtl="0">
                  <a:defRPr b="1"/>
                </a:pPr>
                <a:endParaRPr lang="en-US" sz="900" b="1" i="0" u="none" strike="noStrike" baseline="0">
                  <a:solidFill>
                    <a:srgbClr val="000000">
                      <a:lumMod val="75000"/>
                      <a:lumOff val="25000"/>
                    </a:srgbClr>
                  </a:solidFill>
                  <a:latin typeface="Gill Sans Nova Light"/>
                </a:endParaRPr>
              </a:p>
            </cx:txPr>
            <cx:visibility seriesName="0" categoryName="1" value="0"/>
          </cx:dataLabels>
          <cx:dataId val="0"/>
        </cx:series>
      </cx:plotAreaRegion>
    </cx:plotArea>
  </cx:chart>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'[Raw Survey Data Parish Plan 2023 Survey 20.11.23.xlsx]Occupation'!$O$16:$O$21</cx:f>
        <cx:lvl ptCount="6">
          <cx:pt idx="0">Home</cx:pt>
          <cx:pt idx="1">Other (Exeter, London, Overseas)</cx:pt>
          <cx:pt idx="2">Within 20 miles</cx:pt>
          <cx:pt idx="3">In the Parish</cx:pt>
          <cx:pt idx="4">Within 10 miles</cx:pt>
          <cx:pt idx="5">Within 5 miles</cx:pt>
        </cx:lvl>
      </cx:strDim>
      <cx:numDim type="size">
        <cx:f>'[Raw Survey Data Parish Plan 2023 Survey 20.11.23.xlsx]Occupation'!$P$16:$P$21</cx:f>
        <cx:lvl ptCount="6" formatCode="General">
          <cx:pt idx="0">30</cx:pt>
          <cx:pt idx="1">10</cx:pt>
          <cx:pt idx="2">11</cx:pt>
          <cx:pt idx="3">1</cx:pt>
          <cx:pt idx="4">11</cx:pt>
          <cx:pt idx="5">3</cx:pt>
        </cx:lvl>
      </cx:numDim>
    </cx:data>
  </cx:chartData>
  <cx:chart>
    <cx:title pos="t" align="ctr" overlay="0">
      <cx:tx>
        <cx:txData>
          <cx:v>PLACE OF WORK</cx:v>
        </cx:txData>
      </cx:tx>
      <cx:txPr>
        <a:bodyPr spcFirstLastPara="1" vertOverflow="ellipsis" horzOverflow="overflow" wrap="square" lIns="0" tIns="0" rIns="0" bIns="0" anchor="ctr" anchorCtr="1"/>
        <a:lstStyle/>
        <a:p>
          <a:pPr algn="ctr" rtl="0">
            <a:defRPr>
              <a:latin typeface="+mn-lt"/>
            </a:defRPr>
          </a:pPr>
          <a:r>
            <a:rPr lang="en-US" sz="1400" b="1" i="0" u="none" strike="noStrike" baseline="0" dirty="0">
              <a:solidFill>
                <a:sysClr val="windowText" lastClr="000000">
                  <a:lumMod val="65000"/>
                  <a:lumOff val="35000"/>
                </a:sysClr>
              </a:solidFill>
              <a:latin typeface="+mn-lt"/>
            </a:rPr>
            <a:t>PLACE OF WORK</a:t>
          </a:r>
        </a:p>
      </cx:txPr>
    </cx:title>
    <cx:plotArea>
      <cx:plotAreaRegion>
        <cx:series layoutId="treemap" uniqueId="{987D1518-A2B9-497D-8C7D-D320D488E940}">
          <cx:dataLabels pos="inEnd">
            <cx:txPr>
              <a:bodyPr spcFirstLastPara="1" vertOverflow="ellipsis" horzOverflow="overflow" wrap="square" lIns="38100" tIns="19050" rIns="38100" bIns="19050" anchor="ctr" anchorCtr="1">
                <a:spAutoFit/>
              </a:bodyPr>
              <a:lstStyle/>
              <a:p>
                <a:pPr algn="ctr" rtl="0">
                  <a:defRPr sz="1200" b="1"/>
                </a:pPr>
                <a:endParaRPr lang="en-US" sz="1200" b="1" i="0" u="none" strike="noStrike" baseline="0">
                  <a:solidFill>
                    <a:srgbClr val="000000">
                      <a:lumMod val="75000"/>
                      <a:lumOff val="25000"/>
                    </a:srgbClr>
                  </a:solidFill>
                  <a:latin typeface="Gill Sans Nova Light"/>
                </a:endParaRPr>
              </a:p>
            </cx:txPr>
            <cx:visibility seriesName="0" categoryName="1" value="0"/>
          </cx:dataLabels>
          <cx:dataId val="0"/>
          <cx:layoutPr>
            <cx:parentLabelLayout val="overlapping"/>
          </cx:layoutPr>
        </cx:series>
      </cx:plotAreaRegion>
    </cx:plotArea>
  </cx:chart>
</cx:chartSpace>
</file>

<file path=ppt/charts/chartEx4.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'[Raw Survey Data Parish Plan 2023 Survey 20.11.23.xlsx]Events'!$E$133:$E$138</cx:f>
        <cx:lvl ptCount="6">
          <cx:pt idx="0">No - happy to help ad hoc</cx:pt>
          <cx:pt idx="1">No - I'd like to but don't know how</cx:pt>
          <cx:pt idx="2">No - I'm not around enough</cx:pt>
          <cx:pt idx="3">No - I'm too busy with work/family</cx:pt>
          <cx:pt idx="4">No - It's not for me</cx:pt>
          <cx:pt idx="5">Yes</cx:pt>
        </cx:lvl>
      </cx:strDim>
      <cx:numDim type="val">
        <cx:f>'[Raw Survey Data Parish Plan 2023 Survey 20.11.23.xlsx]Events'!$F$133:$F$138</cx:f>
        <cx:lvl ptCount="6" formatCode="General">
          <cx:pt idx="0">43</cx:pt>
          <cx:pt idx="1">2</cx:pt>
          <cx:pt idx="2">8</cx:pt>
          <cx:pt idx="3">9</cx:pt>
          <cx:pt idx="4">14</cx:pt>
          <cx:pt idx="5">47</cx:pt>
        </cx:lvl>
      </cx:numDim>
    </cx:data>
  </cx:chartData>
  <cx:chart>
    <cx:title pos="t" align="ctr" overlay="0">
      <cx:tx>
        <cx:txData>
          <cx:v>Are you Involved in Village Life (events or committees)?</cx:v>
        </cx:txData>
      </cx:tx>
      <cx:txPr>
        <a:bodyPr spcFirstLastPara="1" vertOverflow="ellipsis" horzOverflow="overflow" wrap="square" lIns="0" tIns="0" rIns="0" bIns="0" anchor="ctr" anchorCtr="1"/>
        <a:lstStyle/>
        <a:p>
          <a:pPr algn="ctr" rtl="0">
            <a:defRPr b="1"/>
          </a:pPr>
          <a:r>
            <a:rPr lang="en-US" sz="1400" b="1" i="0" u="none" strike="noStrike" baseline="0">
              <a:solidFill>
                <a:sysClr val="windowText" lastClr="000000">
                  <a:lumMod val="65000"/>
                  <a:lumOff val="35000"/>
                </a:sysClr>
              </a:solidFill>
              <a:latin typeface="Calibri"/>
            </a:rPr>
            <a:t>Are you Involved in Village Life (events or committees)?</a:t>
          </a:r>
        </a:p>
      </cx:txPr>
    </cx:title>
    <cx:plotArea>
      <cx:plotAreaRegion>
        <cx:series layoutId="funnel" uniqueId="{68B03E1B-2831-4699-8E86-A9596A34E6AE}">
          <cx:dataLabels>
            <cx:visibility seriesName="0" categoryName="0" value="1"/>
            <cx:separator>, </cx:separator>
          </cx:dataLabels>
          <cx:dataId val="0"/>
        </cx:series>
      </cx:plotAreaRegion>
      <cx:axis id="0">
        <cx:catScaling gapWidth="0.0599999987"/>
        <cx:tickLabels/>
        <cx:txPr>
          <a:bodyPr spcFirstLastPara="1" vertOverflow="ellipsis" horzOverflow="overflow" wrap="square" lIns="0" tIns="0" rIns="0" bIns="0" anchor="ctr" anchorCtr="1"/>
          <a:lstStyle/>
          <a:p>
            <a:pPr algn="ctr" rtl="0">
              <a:defRPr sz="1000" b="1"/>
            </a:pPr>
            <a:endParaRPr lang="en-US" sz="1000" b="1" i="0" u="none" strike="noStrike" baseline="0">
              <a:solidFill>
                <a:srgbClr val="000000">
                  <a:lumMod val="65000"/>
                  <a:lumOff val="35000"/>
                </a:srgbClr>
              </a:solidFill>
              <a:latin typeface="Gill Sans Nova Light"/>
            </a:endParaRPr>
          </a:p>
        </cx:txPr>
      </cx:axis>
    </cx:plotArea>
  </cx:chart>
</cx:chartSpace>
</file>

<file path=ppt/charts/chartEx5.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 dir="row">'[Raw Survey Data Parish Plan 2023 Survey 20.11.23.xlsx]Sheet5'!$A$2:$G$121</cx:f>
        <cx:lvl ptCount="7">
          <cx:pt idx="0">More Jobs</cx:pt>
          <cx:pt idx="1">Small business development eg a shop</cx:pt>
          <cx:pt idx="2">Small scale industrial or artisanal workshops</cx:pt>
          <cx:pt idx="3">More sports facilities</cx:pt>
          <cx:pt idx="4">More low cost housing</cx:pt>
          <cx:pt idx="5">More farming and agriculture</cx:pt>
          <cx:pt idx="6">Another hospitality unit eg a cafe</cx:pt>
        </cx:lvl>
      </cx:strDim>
      <cx:numDim type="val">
        <cx:f dir="row">'[Raw Survey Data Parish Plan 2023 Survey 20.11.23.xlsx]Sheet5'!$A$122:$G$122</cx:f>
        <cx:lvl ptCount="0" formatCode="General"/>
      </cx:numDim>
    </cx:data>
    <cx:data id="1">
      <cx:strDim type="cat">
        <cx:f dir="row">'[Raw Survey Data Parish Plan 2023 Survey 20.11.23.xlsx]Sheet5'!$A$2:$G$121</cx:f>
        <cx:lvl ptCount="7">
          <cx:pt idx="0">More Jobs</cx:pt>
          <cx:pt idx="1">Small business development eg a shop</cx:pt>
          <cx:pt idx="2">Small scale industrial or artisanal workshops</cx:pt>
          <cx:pt idx="3">More sports facilities</cx:pt>
          <cx:pt idx="4">More low cost housing</cx:pt>
          <cx:pt idx="5">More farming and agriculture</cx:pt>
          <cx:pt idx="6">Another hospitality unit eg a cafe</cx:pt>
        </cx:lvl>
      </cx:strDim>
      <cx:numDim type="val">
        <cx:f dir="row">'[Raw Survey Data Parish Plan 2023 Survey 20.11.23.xlsx]Sheet5'!$A$123:$G$123</cx:f>
        <cx:lvl ptCount="0" formatCode="General"/>
      </cx:numDim>
    </cx:data>
    <cx:data id="2">
      <cx:strDim type="cat">
        <cx:f dir="row">'[Raw Survey Data Parish Plan 2023 Survey 20.11.23.xlsx]Sheet5'!$A$2:$G$121</cx:f>
        <cx:lvl ptCount="7">
          <cx:pt idx="0">More Jobs</cx:pt>
          <cx:pt idx="1">Small business development eg a shop</cx:pt>
          <cx:pt idx="2">Small scale industrial or artisanal workshops</cx:pt>
          <cx:pt idx="3">More sports facilities</cx:pt>
          <cx:pt idx="4">More low cost housing</cx:pt>
          <cx:pt idx="5">More farming and agriculture</cx:pt>
          <cx:pt idx="6">Another hospitality unit eg a cafe</cx:pt>
        </cx:lvl>
      </cx:strDim>
      <cx:numDim type="val">
        <cx:f dir="row">'[Raw Survey Data Parish Plan 2023 Survey 20.11.23.xlsx]Sheet5'!$A$124:$G$124</cx:f>
        <cx:lvl ptCount="7" formatCode="General">
          <cx:pt idx="0">14</cx:pt>
          <cx:pt idx="1">90</cx:pt>
          <cx:pt idx="2">49</cx:pt>
          <cx:pt idx="3">23</cx:pt>
          <cx:pt idx="4">33</cx:pt>
          <cx:pt idx="5">17</cx:pt>
          <cx:pt idx="6">45</cx:pt>
        </cx:lvl>
      </cx:numDim>
    </cx:data>
  </cx:chartData>
  <cx:chart>
    <cx:title pos="t" align="ctr" overlay="0">
      <cx:tx>
        <cx:txData>
          <cx:v>Should Any of the Following be Encouraged in the Parish?</cx:v>
        </cx:txData>
      </cx:tx>
      <cx:txPr>
        <a:bodyPr rot="0" spcFirstLastPara="1" vertOverflow="ellipsis" vert="horz" wrap="square" lIns="38100" tIns="19050" rIns="38100" bIns="19050" anchor="ctr" anchorCtr="1" compatLnSpc="0"/>
        <a:lstStyle/>
        <a:p>
          <a:pPr algn="ctr" rtl="0">
            <a:defRPr sz="1400" b="1" i="0" u="none" strike="noStrike" kern="1200" spc="0" baseline="0">
              <a:solidFill>
                <a:sysClr val="windowText" lastClr="000000">
                  <a:lumMod val="65000"/>
                  <a:lumOff val="35000"/>
                </a:sysClr>
              </a:solidFill>
              <a:latin typeface="+mn-lt"/>
              <a:ea typeface="+mn-ea"/>
              <a:cs typeface="+mn-cs"/>
            </a:defRPr>
          </a:pPr>
          <a:r>
            <a:rPr kumimoji="0" lang="en-GB" sz="1400" b="1" i="0" u="none" strike="noStrike" kern="1200" cap="none" spc="0" normalizeH="0" baseline="0" noProof="0">
              <a:ln>
                <a:noFill/>
              </a:ln>
              <a:solidFill>
                <a:sysClr val="windowText" lastClr="000000">
                  <a:lumMod val="65000"/>
                  <a:lumOff val="35000"/>
                </a:sysClr>
              </a:solidFill>
              <a:effectLst/>
              <a:uLnTx/>
              <a:uFillTx/>
              <a:latin typeface="Calibri"/>
            </a:rPr>
            <a:t>Should Any of the Following be Encouraged in the Parish?</a:t>
          </a:r>
        </a:p>
      </cx:txPr>
    </cx:title>
    <cx:plotArea>
      <cx:plotAreaRegion>
        <cx:series layoutId="funnel" hidden="1" uniqueId="{9537CC49-FD7C-4881-A901-573CA2FFA525}" formatIdx="0">
          <cx:dataId val="0"/>
        </cx:series>
        <cx:series layoutId="funnel" hidden="1" uniqueId="{6F785F46-BA22-4B79-87A9-4489F3E48082}" formatIdx="1">
          <cx:dataId val="1"/>
        </cx:series>
        <cx:series layoutId="funnel" uniqueId="{52589B7C-80FD-4FC8-80E8-0D25924A2162}" formatIdx="2">
          <cx:dataId val="2"/>
        </cx:series>
      </cx:plotAreaRegion>
      <cx:axis id="0">
        <cx:catScaling/>
        <cx:tickLabels/>
        <cx:txPr>
          <a:bodyPr spcFirstLastPara="1" vertOverflow="ellipsis" horzOverflow="overflow" wrap="square" lIns="0" tIns="0" rIns="0" bIns="0" anchor="ctr" anchorCtr="1"/>
          <a:lstStyle/>
          <a:p>
            <a:pPr algn="ctr" rtl="0">
              <a:defRPr sz="1050" b="1"/>
            </a:pPr>
            <a:endParaRPr lang="en-US" sz="1050" b="1" i="0" u="none" strike="noStrike" kern="1200" baseline="0">
              <a:solidFill>
                <a:srgbClr val="000000">
                  <a:lumMod val="65000"/>
                  <a:lumOff val="35000"/>
                </a:srgbClr>
              </a:solidFill>
              <a:latin typeface="Gill Sans Nova Light"/>
            </a:endParaRPr>
          </a:p>
        </cx:txPr>
      </cx:axis>
    </cx:plotArea>
  </cx:chart>
</cx:chartSpace>
</file>

<file path=ppt/charts/chartEx6.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 dir="row">'[Raw Survey Data Parish Plan 2023 Survey 20.11.23.xlsx]Village Environment'!$A$128:$K$128</cx:f>
        <cx:lvl ptCount="11">
          <cx:pt idx="0">Village Tidy Up</cx:pt>
          <cx:pt idx="1">Creation of local nature reserves</cx:pt>
          <cx:pt idx="2">Create a village pond</cx:pt>
          <cx:pt idx="3">Create more woodland</cx:pt>
          <cx:pt idx="4">Create more local footpaths/bridleways</cx:pt>
          <cx:pt idx="5">Survey and record local features</cx:pt>
          <cx:pt idx="6">Village wildlife enhancement</cx:pt>
          <cx:pt idx="7">Tree Planting</cx:pt>
          <cx:pt idx="8">Churchyard Management</cx:pt>
          <cx:pt idx="9">Clear debris from the river</cx:pt>
          <cx:pt idx="10">Erect bird and bat boxes</cx:pt>
        </cx:lvl>
      </cx:strDim>
      <cx:numDim type="size">
        <cx:f dir="row">'[Raw Survey Data Parish Plan 2023 Survey 20.11.23.xlsx]Village Environment'!$A$129:$K$129</cx:f>
        <cx:lvl ptCount="11" formatCode="General">
          <cx:pt idx="0">88</cx:pt>
          <cx:pt idx="1">34</cx:pt>
          <cx:pt idx="2">19</cx:pt>
          <cx:pt idx="3">23</cx:pt>
          <cx:pt idx="4">26</cx:pt>
          <cx:pt idx="5">26</cx:pt>
          <cx:pt idx="6">45</cx:pt>
          <cx:pt idx="7">30</cx:pt>
          <cx:pt idx="8">27</cx:pt>
          <cx:pt idx="9">44</cx:pt>
          <cx:pt idx="10">31</cx:pt>
        </cx:lvl>
      </cx:numDim>
    </cx:data>
  </cx:chartData>
  <cx:chart>
    <cx:title pos="t" align="ctr" overlay="0">
      <cx:tx>
        <cx:txData>
          <cx:v>Would you assist with the following initiatives?</cx:v>
        </cx:txData>
      </cx:tx>
      <cx:txPr>
        <a:bodyPr spcFirstLastPara="1" vertOverflow="ellipsis" horzOverflow="overflow" wrap="square" lIns="0" tIns="0" rIns="0" bIns="0" anchor="ctr" anchorCtr="1"/>
        <a:lstStyle/>
        <a:p>
          <a:pPr algn="ctr" rtl="0">
            <a:defRPr b="1">
              <a:latin typeface="+mn-lt"/>
            </a:defRPr>
          </a:pPr>
          <a:r>
            <a:rPr lang="en-US" sz="1400" b="1" i="0" u="none" strike="noStrike" baseline="0">
              <a:solidFill>
                <a:sysClr val="windowText" lastClr="000000">
                  <a:lumMod val="65000"/>
                  <a:lumOff val="35000"/>
                </a:sysClr>
              </a:solidFill>
              <a:latin typeface="+mn-lt"/>
            </a:rPr>
            <a:t>Would you assist with the following initiatives?</a:t>
          </a:r>
        </a:p>
      </cx:txPr>
    </cx:title>
    <cx:plotArea>
      <cx:plotAreaRegion>
        <cx:series layoutId="treemap" uniqueId="{D9D6F5F6-84FF-4923-A5BC-5BF04D9D0C6A}">
          <cx:dataLabels pos="inEnd">
            <cx:visibility seriesName="0" categoryName="1" value="0"/>
          </cx:dataLabels>
          <cx:dataId val="0"/>
          <cx:layoutPr>
            <cx:parentLabelLayout val="overlapping"/>
          </cx:layoutPr>
        </cx:series>
      </cx:plotAreaRegion>
    </cx:plotArea>
  </cx:chart>
</cx: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withinLinear" id="17">
  <a:schemeClr val="accent4"/>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Reversed" id="21">
  <a:schemeClr val="accent1"/>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lt1"/>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82">
  <cs:axisTitle>
    <cs:lnRef idx="0"/>
    <cs:fillRef idx="0"/>
    <cs:effectRef idx="0"/>
    <cs:fontRef idx="minor">
      <a:schemeClr val="tx1">
        <a:lumMod val="50000"/>
        <a:lumOff val="50000"/>
      </a:schemeClr>
    </cs:fontRef>
    <cs:defRPr sz="900"/>
  </cs:axisTitle>
  <cs:categoryAxis>
    <cs:lnRef idx="0"/>
    <cs:fillRef idx="0"/>
    <cs:effectRef idx="0"/>
    <cs:fontRef idx="minor">
      <a:schemeClr val="tx1">
        <a:lumMod val="50000"/>
        <a:lumOff val="50000"/>
      </a:schemeClr>
    </cs:fontRef>
    <cs:spPr>
      <a:ln w="19050" cap="flat" cmpd="sng" algn="ctr">
        <a:solidFill>
          <a:schemeClr val="tx1">
            <a:lumMod val="25000"/>
            <a:lumOff val="75000"/>
          </a:schemeClr>
        </a:solidFill>
        <a:round/>
      </a:ln>
    </cs:spPr>
    <cs:defRPr sz="9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cs:chartArea>
  <cs:dataLabel>
    <cs:lnRef idx="0"/>
    <cs:fillRef idx="0"/>
    <cs:effectRef idx="0"/>
    <cs:fontRef idx="minor">
      <a:schemeClr val="dk1">
        <a:lumMod val="75000"/>
        <a:lumOff val="25000"/>
      </a:schemeClr>
    </cs:fontRef>
    <cs:defRPr sz="900"/>
    <cs:bodyPr lIns="38100" tIns="19050" rIns="38100" bIns="19050">
      <a:spAutoFit/>
    </cs:bodyPr>
  </cs:dataLabel>
  <cs:dataLabelCallout>
    <cs:lnRef idx="0"/>
    <cs:fillRef idx="0"/>
    <cs:effectRef idx="0"/>
    <cs:fontRef idx="minor">
      <a:schemeClr val="dk1">
        <a:lumMod val="50000"/>
        <a:lumOff val="50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9525">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solidFill>
        <a:schemeClr val="phClr"/>
      </a:solidFill>
      <a:ln w="9525">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lumOff val="10000"/>
          </a:schemeClr>
        </a:solidFill>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19050" cap="flat" cmpd="sng" algn="ctr">
        <a:solidFill>
          <a:schemeClr val="tx1">
            <a:lumMod val="25000"/>
            <a:lumOff val="75000"/>
          </a:schemeClr>
        </a:solidFill>
        <a:round/>
      </a:ln>
    </cs:spPr>
    <cs:defRPr sz="900"/>
  </cs:seriesAxis>
  <cs:seriesLine>
    <cs:lnRef idx="0"/>
    <cs:fillRef idx="0"/>
    <cs:effectRef idx="0"/>
    <cs:fontRef idx="minor">
      <a:schemeClr val="dk1"/>
    </cs:fontRef>
    <cs:spPr>
      <a:ln w="9525" cap="flat">
        <a:solidFill>
          <a:srgbClr val="D9D9D9"/>
        </a:solidFill>
        <a:round/>
      </a:ln>
    </cs:spPr>
  </cs:seriesLine>
  <cs:title>
    <cs:lnRef idx="0"/>
    <cs:fillRef idx="0"/>
    <cs:effectRef idx="0"/>
    <cs:fontRef idx="minor">
      <a:schemeClr val="tx1">
        <a:lumMod val="50000"/>
        <a:lumOff val="50000"/>
      </a:schemeClr>
    </cs:fontRef>
    <cs:defRPr sz="1800" b="1" cap="all" spc="15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50000"/>
        <a:lumOff val="50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50000"/>
        <a:lumOff val="50000"/>
      </a:schemeClr>
    </cs:fontRef>
    <cs:defRPr sz="9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418">
  <cs:axisTitle>
    <cs:lnRef idx="0"/>
    <cs:fillRef idx="0"/>
    <cs:effectRef idx="0"/>
    <cs:fontRef idx="minor">
      <a:schemeClr val="tx1">
        <a:lumMod val="50000"/>
        <a:lumOff val="50000"/>
      </a:schemeClr>
    </cs:fontRef>
    <cs:spPr>
      <a:solidFill>
        <a:schemeClr val="bg1">
          <a:lumMod val="85000"/>
        </a:schemeClr>
      </a:solidFill>
      <a:ln w="19050">
        <a:solidFill>
          <a:schemeClr val="bg1"/>
        </a:solidFill>
      </a:ln>
    </cs:spPr>
    <cs:defRPr sz="1197"/>
  </cs:axisTitle>
  <cs:categoryAxis>
    <cs:lnRef idx="0"/>
    <cs:fillRef idx="0"/>
    <cs:effectRef idx="0"/>
    <cs:fontRef idx="minor">
      <a:schemeClr val="tx1">
        <a:lumMod val="50000"/>
        <a:lumOff val="50000"/>
      </a:schemeClr>
    </cs:fontRef>
    <cs:spPr>
      <a:ln w="19050" cap="flat" cmpd="sng" algn="ctr">
        <a:solidFill>
          <a:schemeClr val="tx1">
            <a:lumMod val="25000"/>
            <a:lumOff val="75000"/>
          </a:schemeClr>
        </a:solidFill>
        <a:round/>
      </a:ln>
    </cs:spPr>
    <cs:defRPr sz="1197"/>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cs:chartArea>
  <cs:dataLabel>
    <cs:lnRef idx="0"/>
    <cs:fillRef idx="0"/>
    <cs:effectRef idx="0"/>
    <cs:fontRef idx="minor">
      <a:schemeClr val="tx1">
        <a:lumMod val="75000"/>
        <a:lumOff val="25000"/>
      </a:schemeClr>
    </cs:fontRef>
    <cs:defRPr sz="1197"/>
    <cs:bodyPr lIns="38100" tIns="19050" rIns="38100" bIns="19050">
      <a:spAutoFit/>
    </cs:bodyPr>
  </cs:dataLabel>
  <cs:dataLabelCallout>
    <cs:lnRef idx="0"/>
    <cs:fillRef idx="0"/>
    <cs:effectRef idx="0"/>
    <cs:fontRef idx="minor">
      <a:schemeClr val="dk1">
        <a:lumMod val="50000"/>
        <a:lumOff val="50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9525">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solidFill>
        <a:schemeClr val="phClr"/>
      </a:solidFill>
      <a:ln w="9525">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lumOff val="10000"/>
          </a:schemeClr>
        </a:solidFill>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19050" cap="flat" cmpd="sng" algn="ctr">
        <a:solidFill>
          <a:schemeClr val="tx1">
            <a:lumMod val="25000"/>
            <a:lumOff val="75000"/>
          </a:schemeClr>
        </a:solidFill>
        <a:round/>
      </a:ln>
    </cs:spPr>
    <cs:defRPr sz="1197"/>
  </cs:seriesAxis>
  <cs:seriesLine>
    <cs:lnRef idx="0"/>
    <cs:fillRef idx="0"/>
    <cs:effectRef idx="0"/>
    <cs:fontRef idx="minor">
      <a:schemeClr val="dk1"/>
    </cs:fontRef>
    <cs:spPr>
      <a:ln w="9525" cap="flat">
        <a:solidFill>
          <a:srgbClr val="D9D9D9"/>
        </a:solidFill>
        <a:round/>
      </a:ln>
    </cs:spPr>
  </cs:seriesLine>
  <cs:title>
    <cs:lnRef idx="0"/>
    <cs:fillRef idx="0"/>
    <cs:effectRef idx="0"/>
    <cs:fontRef idx="minor">
      <a:schemeClr val="tx1">
        <a:lumMod val="50000"/>
        <a:lumOff val="50000"/>
      </a:schemeClr>
    </cs:fontRef>
    <cs:defRPr sz="2200" b="1" cap="all" spc="15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50000"/>
        <a:lumOff val="50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50000"/>
        <a:lumOff val="50000"/>
      </a:schemeClr>
    </cs:fontRef>
    <cs:defRPr sz="1197"/>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49852A6-C536-198B-0B36-808C24FAAF6B}"/>
              </a:ext>
            </a:extLst>
          </p:cNvPr>
          <p:cNvSpPr>
            <a:spLocks noGrp="1"/>
          </p:cNvSpPr>
          <p:nvPr>
            <p:ph type="hdr" sz="quarter"/>
          </p:nvPr>
        </p:nvSpPr>
        <p:spPr>
          <a:xfrm>
            <a:off x="0" y="0"/>
            <a:ext cx="4434999" cy="356437"/>
          </a:xfrm>
          <a:prstGeom prst="rect">
            <a:avLst/>
          </a:prstGeom>
        </p:spPr>
        <p:txBody>
          <a:bodyPr vert="horz" lIns="99051" tIns="49525" rIns="99051" bIns="49525" rtlCol="0"/>
          <a:lstStyle>
            <a:lvl1pPr algn="l">
              <a:defRPr lang="en-GB" sz="1300"/>
            </a:lvl1pPr>
          </a:lstStyle>
          <a:p>
            <a:pPr rtl="0"/>
            <a:endParaRPr lang="en-GB" dirty="0"/>
          </a:p>
        </p:txBody>
      </p:sp>
      <p:sp>
        <p:nvSpPr>
          <p:cNvPr id="3" name="Date Placeholder 2">
            <a:extLst>
              <a:ext uri="{FF2B5EF4-FFF2-40B4-BE49-F238E27FC236}">
                <a16:creationId xmlns:a16="http://schemas.microsoft.com/office/drawing/2014/main" id="{9F40B29C-E84A-E4D1-8998-1A961EC23BAC}"/>
              </a:ext>
            </a:extLst>
          </p:cNvPr>
          <p:cNvSpPr>
            <a:spLocks noGrp="1"/>
          </p:cNvSpPr>
          <p:nvPr>
            <p:ph type="dt" sz="quarter" idx="1"/>
          </p:nvPr>
        </p:nvSpPr>
        <p:spPr>
          <a:xfrm>
            <a:off x="5797250" y="0"/>
            <a:ext cx="4434999" cy="356437"/>
          </a:xfrm>
          <a:prstGeom prst="rect">
            <a:avLst/>
          </a:prstGeom>
        </p:spPr>
        <p:txBody>
          <a:bodyPr vert="horz" lIns="99051" tIns="49525" rIns="99051" bIns="49525" rtlCol="0"/>
          <a:lstStyle>
            <a:lvl1pPr algn="r">
              <a:defRPr lang="en-GB" sz="1300"/>
            </a:lvl1pPr>
          </a:lstStyle>
          <a:p>
            <a:pPr rtl="0"/>
            <a:fld id="{62A5AE42-7DC1-8140-9B13-146984FDEF22}" type="datetimeFigureOut">
              <a:rPr lang="en-GB" smtClean="0"/>
              <a:t>20/02/2024</a:t>
            </a:fld>
            <a:endParaRPr lang="en-GB" dirty="0"/>
          </a:p>
        </p:txBody>
      </p:sp>
      <p:sp>
        <p:nvSpPr>
          <p:cNvPr id="4" name="Footer Placeholder 3">
            <a:extLst>
              <a:ext uri="{FF2B5EF4-FFF2-40B4-BE49-F238E27FC236}">
                <a16:creationId xmlns:a16="http://schemas.microsoft.com/office/drawing/2014/main" id="{FCCE4DE7-ED89-D264-F004-38F2DF4879D8}"/>
              </a:ext>
            </a:extLst>
          </p:cNvPr>
          <p:cNvSpPr>
            <a:spLocks noGrp="1"/>
          </p:cNvSpPr>
          <p:nvPr>
            <p:ph type="ftr" sz="quarter" idx="2"/>
          </p:nvPr>
        </p:nvSpPr>
        <p:spPr>
          <a:xfrm>
            <a:off x="0" y="6747630"/>
            <a:ext cx="4434999" cy="356437"/>
          </a:xfrm>
          <a:prstGeom prst="rect">
            <a:avLst/>
          </a:prstGeom>
        </p:spPr>
        <p:txBody>
          <a:bodyPr vert="horz" lIns="99051" tIns="49525" rIns="99051" bIns="49525" rtlCol="0" anchor="b"/>
          <a:lstStyle>
            <a:lvl1pPr algn="l">
              <a:defRPr lang="en-GB" sz="1300"/>
            </a:lvl1pPr>
          </a:lstStyle>
          <a:p>
            <a:pPr rtl="0"/>
            <a:endParaRPr lang="en-GB" dirty="0"/>
          </a:p>
        </p:txBody>
      </p:sp>
      <p:sp>
        <p:nvSpPr>
          <p:cNvPr id="5" name="Slide Number Placeholder 4">
            <a:extLst>
              <a:ext uri="{FF2B5EF4-FFF2-40B4-BE49-F238E27FC236}">
                <a16:creationId xmlns:a16="http://schemas.microsoft.com/office/drawing/2014/main" id="{CF7E8591-FF54-5A00-A703-95ABC16B78DA}"/>
              </a:ext>
            </a:extLst>
          </p:cNvPr>
          <p:cNvSpPr>
            <a:spLocks noGrp="1"/>
          </p:cNvSpPr>
          <p:nvPr>
            <p:ph type="sldNum" sz="quarter" idx="3"/>
          </p:nvPr>
        </p:nvSpPr>
        <p:spPr>
          <a:xfrm>
            <a:off x="5797250" y="6747630"/>
            <a:ext cx="4434999" cy="356437"/>
          </a:xfrm>
          <a:prstGeom prst="rect">
            <a:avLst/>
          </a:prstGeom>
        </p:spPr>
        <p:txBody>
          <a:bodyPr vert="horz" lIns="99051" tIns="49525" rIns="99051" bIns="49525" rtlCol="0" anchor="b"/>
          <a:lstStyle>
            <a:lvl1pPr algn="r">
              <a:defRPr lang="en-GB" sz="1300"/>
            </a:lvl1pPr>
          </a:lstStyle>
          <a:p>
            <a:pPr rtl="0"/>
            <a:fld id="{17369B77-94AB-0344-9EBF-9DB9EE8D3ABC}" type="slidenum">
              <a:rPr lang="en-GB" smtClean="0"/>
              <a:t>‹#›</a:t>
            </a:fld>
            <a:endParaRPr lang="en-GB" dirty="0"/>
          </a:p>
        </p:txBody>
      </p:sp>
    </p:spTree>
    <p:extLst>
      <p:ext uri="{BB962C8B-B14F-4D97-AF65-F5344CB8AC3E}">
        <p14:creationId xmlns:p14="http://schemas.microsoft.com/office/powerpoint/2010/main" val="23985974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434999" cy="356437"/>
          </a:xfrm>
          <a:prstGeom prst="rect">
            <a:avLst/>
          </a:prstGeom>
        </p:spPr>
        <p:txBody>
          <a:bodyPr vert="horz" lIns="99051" tIns="49525" rIns="99051" bIns="49525" rtlCol="0"/>
          <a:lstStyle>
            <a:lvl1pPr algn="l">
              <a:defRPr lang="en-GB" sz="1300"/>
            </a:lvl1pPr>
          </a:lstStyle>
          <a:p>
            <a:pPr rtl="0"/>
            <a:endParaRPr lang="en-GB" dirty="0"/>
          </a:p>
        </p:txBody>
      </p:sp>
      <p:sp>
        <p:nvSpPr>
          <p:cNvPr id="3" name="Date Placeholder 2"/>
          <p:cNvSpPr>
            <a:spLocks noGrp="1"/>
          </p:cNvSpPr>
          <p:nvPr>
            <p:ph type="dt" idx="1"/>
          </p:nvPr>
        </p:nvSpPr>
        <p:spPr>
          <a:xfrm>
            <a:off x="5797250" y="0"/>
            <a:ext cx="4434999" cy="356437"/>
          </a:xfrm>
          <a:prstGeom prst="rect">
            <a:avLst/>
          </a:prstGeom>
        </p:spPr>
        <p:txBody>
          <a:bodyPr vert="horz" lIns="99051" tIns="49525" rIns="99051" bIns="49525" rtlCol="0"/>
          <a:lstStyle>
            <a:lvl1pPr algn="r">
              <a:defRPr lang="en-GB" sz="1300"/>
            </a:lvl1pPr>
          </a:lstStyle>
          <a:p>
            <a:pPr rtl="0"/>
            <a:fld id="{E8F75F72-8950-AF4F-9381-1D26FB547EA1}" type="datetimeFigureOut">
              <a:rPr lang="en-GB" smtClean="0"/>
              <a:t>20/02/2024</a:t>
            </a:fld>
            <a:endParaRPr lang="en-GB" dirty="0"/>
          </a:p>
        </p:txBody>
      </p:sp>
      <p:sp>
        <p:nvSpPr>
          <p:cNvPr id="4" name="Slide Image Placeholder 3"/>
          <p:cNvSpPr>
            <a:spLocks noGrp="1" noRot="1" noChangeAspect="1"/>
          </p:cNvSpPr>
          <p:nvPr>
            <p:ph type="sldImg" idx="2"/>
          </p:nvPr>
        </p:nvSpPr>
        <p:spPr>
          <a:xfrm>
            <a:off x="2986088" y="887413"/>
            <a:ext cx="4262437" cy="2398712"/>
          </a:xfrm>
          <a:prstGeom prst="rect">
            <a:avLst/>
          </a:prstGeom>
          <a:noFill/>
          <a:ln w="12700">
            <a:solidFill>
              <a:prstClr val="black"/>
            </a:solidFill>
          </a:ln>
        </p:spPr>
        <p:txBody>
          <a:bodyPr vert="horz" lIns="99051" tIns="49525" rIns="99051" bIns="49525" rtlCol="0" anchor="ctr"/>
          <a:lstStyle>
            <a:defPPr>
              <a:defRPr lang="en-GB"/>
            </a:defPPr>
          </a:lstStyle>
          <a:p>
            <a:pPr rtl="0"/>
            <a:endParaRPr lang="en-GB" dirty="0"/>
          </a:p>
        </p:txBody>
      </p:sp>
      <p:sp>
        <p:nvSpPr>
          <p:cNvPr id="5" name="Notes Placeholder 4"/>
          <p:cNvSpPr>
            <a:spLocks noGrp="1"/>
          </p:cNvSpPr>
          <p:nvPr>
            <p:ph type="body" sz="quarter" idx="3"/>
          </p:nvPr>
        </p:nvSpPr>
        <p:spPr>
          <a:xfrm>
            <a:off x="1023462" y="3418832"/>
            <a:ext cx="8187690" cy="2797225"/>
          </a:xfrm>
          <a:prstGeom prst="rect">
            <a:avLst/>
          </a:prstGeom>
        </p:spPr>
        <p:txBody>
          <a:bodyPr vert="horz" lIns="99051" tIns="49525" rIns="99051" bIns="49525" rtlCol="0"/>
          <a:lstStyle>
            <a:defPPr>
              <a:defRPr lang="en-GB"/>
            </a:def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6" name="Footer Placeholder 5"/>
          <p:cNvSpPr>
            <a:spLocks noGrp="1"/>
          </p:cNvSpPr>
          <p:nvPr>
            <p:ph type="ftr" sz="quarter" idx="4"/>
          </p:nvPr>
        </p:nvSpPr>
        <p:spPr>
          <a:xfrm>
            <a:off x="0" y="6747630"/>
            <a:ext cx="4434999" cy="356437"/>
          </a:xfrm>
          <a:prstGeom prst="rect">
            <a:avLst/>
          </a:prstGeom>
        </p:spPr>
        <p:txBody>
          <a:bodyPr vert="horz" lIns="99051" tIns="49525" rIns="99051" bIns="49525" rtlCol="0" anchor="b"/>
          <a:lstStyle>
            <a:lvl1pPr algn="l">
              <a:defRPr lang="en-GB" sz="1300"/>
            </a:lvl1pPr>
          </a:lstStyle>
          <a:p>
            <a:pPr rtl="0"/>
            <a:endParaRPr lang="en-GB" dirty="0"/>
          </a:p>
        </p:txBody>
      </p:sp>
      <p:sp>
        <p:nvSpPr>
          <p:cNvPr id="7" name="Slide Number Placeholder 6"/>
          <p:cNvSpPr>
            <a:spLocks noGrp="1"/>
          </p:cNvSpPr>
          <p:nvPr>
            <p:ph type="sldNum" sz="quarter" idx="5"/>
          </p:nvPr>
        </p:nvSpPr>
        <p:spPr>
          <a:xfrm>
            <a:off x="5797250" y="6747630"/>
            <a:ext cx="4434999" cy="356437"/>
          </a:xfrm>
          <a:prstGeom prst="rect">
            <a:avLst/>
          </a:prstGeom>
        </p:spPr>
        <p:txBody>
          <a:bodyPr vert="horz" lIns="99051" tIns="49525" rIns="99051" bIns="49525" rtlCol="0" anchor="b"/>
          <a:lstStyle>
            <a:lvl1pPr algn="r">
              <a:defRPr lang="en-GB" sz="1300"/>
            </a:lvl1pPr>
          </a:lstStyle>
          <a:p>
            <a:pPr rtl="0"/>
            <a:fld id="{0775476F-A808-1F46-A368-07984F6DA22E}" type="slidenum">
              <a:rPr lang="en-GB" smtClean="0"/>
              <a:t>‹#›</a:t>
            </a:fld>
            <a:endParaRPr lang="en-GB" dirty="0"/>
          </a:p>
        </p:txBody>
      </p:sp>
    </p:spTree>
    <p:extLst>
      <p:ext uri="{BB962C8B-B14F-4D97-AF65-F5344CB8AC3E}">
        <p14:creationId xmlns:p14="http://schemas.microsoft.com/office/powerpoint/2010/main" val="1114252724"/>
      </p:ext>
    </p:extLst>
  </p:cSld>
  <p:clrMap bg1="lt1" tx1="dk1" bg2="lt2" tx2="dk2" accent1="accent1" accent2="accent2" accent3="accent3" accent4="accent4" accent5="accent5" accent6="accent6" hlink="hlink" folHlink="folHlink"/>
  <p:notesStyle>
    <a:lvl1pPr marL="0" algn="l" defTabSz="914400" rtl="0" eaLnBrk="1" latinLnBrk="0" hangingPunct="1">
      <a:defRPr lang="en-GB" sz="1200" kern="1200">
        <a:solidFill>
          <a:schemeClr val="tx1"/>
        </a:solidFill>
        <a:latin typeface="+mn-lt"/>
        <a:ea typeface="+mn-ea"/>
        <a:cs typeface="+mn-cs"/>
      </a:defRPr>
    </a:lvl1pPr>
    <a:lvl2pPr marL="457200" algn="l" defTabSz="914400" rtl="0" eaLnBrk="1" latinLnBrk="0" hangingPunct="1">
      <a:defRPr lang="en-GB" sz="1200" kern="1200">
        <a:solidFill>
          <a:schemeClr val="tx1"/>
        </a:solidFill>
        <a:latin typeface="+mn-lt"/>
        <a:ea typeface="+mn-ea"/>
        <a:cs typeface="+mn-cs"/>
      </a:defRPr>
    </a:lvl2pPr>
    <a:lvl3pPr marL="914400" algn="l" defTabSz="914400" rtl="0" eaLnBrk="1" latinLnBrk="0" hangingPunct="1">
      <a:defRPr lang="en-GB" sz="1200" kern="1200">
        <a:solidFill>
          <a:schemeClr val="tx1"/>
        </a:solidFill>
        <a:latin typeface="+mn-lt"/>
        <a:ea typeface="+mn-ea"/>
        <a:cs typeface="+mn-cs"/>
      </a:defRPr>
    </a:lvl3pPr>
    <a:lvl4pPr marL="1371600" algn="l" defTabSz="914400" rtl="0" eaLnBrk="1" latinLnBrk="0" hangingPunct="1">
      <a:defRPr lang="en-GB" sz="1200" kern="1200">
        <a:solidFill>
          <a:schemeClr val="tx1"/>
        </a:solidFill>
        <a:latin typeface="+mn-lt"/>
        <a:ea typeface="+mn-ea"/>
        <a:cs typeface="+mn-cs"/>
      </a:defRPr>
    </a:lvl4pPr>
    <a:lvl5pPr marL="1828800" algn="l" defTabSz="914400" rtl="0" eaLnBrk="1" latinLnBrk="0" hangingPunct="1">
      <a:defRPr lang="en-GB" sz="1200" kern="1200">
        <a:solidFill>
          <a:schemeClr val="tx1"/>
        </a:solidFill>
        <a:latin typeface="+mn-lt"/>
        <a:ea typeface="+mn-ea"/>
        <a:cs typeface="+mn-cs"/>
      </a:defRPr>
    </a:lvl5pPr>
    <a:lvl6pPr marL="2286000" algn="l" defTabSz="914400" rtl="0" eaLnBrk="1" latinLnBrk="0" hangingPunct="1">
      <a:defRPr lang="en-GB" sz="1200" kern="1200">
        <a:solidFill>
          <a:schemeClr val="tx1"/>
        </a:solidFill>
        <a:latin typeface="+mn-lt"/>
        <a:ea typeface="+mn-ea"/>
        <a:cs typeface="+mn-cs"/>
      </a:defRPr>
    </a:lvl6pPr>
    <a:lvl7pPr marL="2743200" algn="l" defTabSz="914400" rtl="0" eaLnBrk="1" latinLnBrk="0" hangingPunct="1">
      <a:defRPr lang="en-GB" sz="1200" kern="1200">
        <a:solidFill>
          <a:schemeClr val="tx1"/>
        </a:solidFill>
        <a:latin typeface="+mn-lt"/>
        <a:ea typeface="+mn-ea"/>
        <a:cs typeface="+mn-cs"/>
      </a:defRPr>
    </a:lvl7pPr>
    <a:lvl8pPr marL="3200400" algn="l" defTabSz="914400" rtl="0" eaLnBrk="1" latinLnBrk="0" hangingPunct="1">
      <a:defRPr lang="en-GB" sz="1200" kern="1200">
        <a:solidFill>
          <a:schemeClr val="tx1"/>
        </a:solidFill>
        <a:latin typeface="+mn-lt"/>
        <a:ea typeface="+mn-ea"/>
        <a:cs typeface="+mn-cs"/>
      </a:defRPr>
    </a:lvl8pPr>
    <a:lvl9pPr marL="3657600" algn="l" defTabSz="914400" rtl="0" eaLnBrk="1" latinLnBrk="0" hangingPunct="1">
      <a:defRPr lang="en-GB"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0775476F-A808-1F46-A368-07984F6DA22E}" type="slidenum">
              <a:rPr lang="en-GB" smtClean="0"/>
              <a:t>1</a:t>
            </a:fld>
            <a:endParaRPr lang="en-GB"/>
          </a:p>
        </p:txBody>
      </p:sp>
    </p:spTree>
    <p:extLst>
      <p:ext uri="{BB962C8B-B14F-4D97-AF65-F5344CB8AC3E}">
        <p14:creationId xmlns:p14="http://schemas.microsoft.com/office/powerpoint/2010/main" val="23082376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rtl="0"/>
            <a:fld id="{0775476F-A808-1F46-A368-07984F6DA22E}" type="slidenum">
              <a:rPr lang="en-GB" smtClean="0"/>
              <a:t>16</a:t>
            </a:fld>
            <a:endParaRPr lang="en-GB" dirty="0"/>
          </a:p>
        </p:txBody>
      </p:sp>
      <p:sp>
        <p:nvSpPr>
          <p:cNvPr id="9" name="Notes Placeholder 8">
            <a:extLst>
              <a:ext uri="{FF2B5EF4-FFF2-40B4-BE49-F238E27FC236}">
                <a16:creationId xmlns:a16="http://schemas.microsoft.com/office/drawing/2014/main" id="{1CE228AD-C5F1-4D33-FFAE-C73FE0801727}"/>
              </a:ext>
            </a:extLst>
          </p:cNvPr>
          <p:cNvSpPr txBox="1">
            <a:spLocks noGrp="1"/>
          </p:cNvSpPr>
          <p:nvPr>
            <p:ph type="body" idx="1"/>
          </p:nvPr>
        </p:nvSpPr>
        <p:spPr>
          <a:xfrm>
            <a:off x="1023938" y="3419475"/>
            <a:ext cx="8186737" cy="2797175"/>
          </a:xfrm>
          <a:prstGeom prst="rect">
            <a:avLst/>
          </a:prstGeom>
          <a:solidFill>
            <a:schemeClr val="bg1"/>
          </a:solidFill>
          <a:ln>
            <a:solidFill>
              <a:schemeClr val="accent4">
                <a:lumMod val="75000"/>
              </a:schemeClr>
            </a:solidFill>
          </a:ln>
        </p:spPr>
        <p:txBody>
          <a:bodyPr wrap="square">
            <a:spAutoFit/>
          </a:bodyPr>
          <a:lstStyle/>
          <a:p>
            <a:pPr>
              <a:lnSpc>
                <a:spcPct val="107000"/>
              </a:lnSpc>
              <a:spcAft>
                <a:spcPts val="800"/>
              </a:spcAft>
            </a:pPr>
            <a:r>
              <a:rPr lang="en-GB" sz="1800" b="1" dirty="0">
                <a:solidFill>
                  <a:schemeClr val="accent4">
                    <a:lumMod val="75000"/>
                  </a:schemeClr>
                </a:solidFill>
                <a:latin typeface="+mn-lt"/>
                <a:cs typeface="+mn-cs"/>
              </a:rPr>
              <a:t>ACTION: escalate concerns about road maintenance &amp; ditch management to Dorset Council Highways</a:t>
            </a:r>
          </a:p>
          <a:p>
            <a:pPr>
              <a:lnSpc>
                <a:spcPct val="107000"/>
              </a:lnSpc>
              <a:spcAft>
                <a:spcPts val="800"/>
              </a:spcAft>
            </a:pPr>
            <a:r>
              <a:rPr lang="en-GB" sz="1800" b="1" dirty="0">
                <a:solidFill>
                  <a:schemeClr val="accent4">
                    <a:lumMod val="75000"/>
                  </a:schemeClr>
                </a:solidFill>
                <a:latin typeface="+mn-lt"/>
                <a:cs typeface="+mn-cs"/>
              </a:rPr>
              <a:t>Investigate new broadband solutions</a:t>
            </a:r>
          </a:p>
        </p:txBody>
      </p:sp>
    </p:spTree>
    <p:extLst>
      <p:ext uri="{BB962C8B-B14F-4D97-AF65-F5344CB8AC3E}">
        <p14:creationId xmlns:p14="http://schemas.microsoft.com/office/powerpoint/2010/main" val="5222324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rtl="0"/>
            <a:fld id="{0775476F-A808-1F46-A368-07984F6DA22E}" type="slidenum">
              <a:rPr lang="en-GB" smtClean="0"/>
              <a:t>17</a:t>
            </a:fld>
            <a:endParaRPr lang="en-GB" dirty="0"/>
          </a:p>
        </p:txBody>
      </p:sp>
      <p:sp>
        <p:nvSpPr>
          <p:cNvPr id="13" name="Notes Placeholder 12">
            <a:extLst>
              <a:ext uri="{FF2B5EF4-FFF2-40B4-BE49-F238E27FC236}">
                <a16:creationId xmlns:a16="http://schemas.microsoft.com/office/drawing/2014/main" id="{D6160E70-752F-4F8A-EAED-ABE219A8C0FF}"/>
              </a:ext>
            </a:extLst>
          </p:cNvPr>
          <p:cNvSpPr txBox="1">
            <a:spLocks noGrp="1"/>
          </p:cNvSpPr>
          <p:nvPr>
            <p:ph type="body" idx="1"/>
          </p:nvPr>
        </p:nvSpPr>
        <p:spPr>
          <a:xfrm>
            <a:off x="1023938" y="3419475"/>
            <a:ext cx="8186737" cy="2797175"/>
          </a:xfrm>
          <a:prstGeom prst="rect">
            <a:avLst/>
          </a:prstGeom>
          <a:noFill/>
          <a:ln>
            <a:solidFill>
              <a:schemeClr val="accent4">
                <a:lumMod val="75000"/>
              </a:schemeClr>
            </a:solidFill>
          </a:ln>
        </p:spPr>
        <p:txBody>
          <a:bodyPr wrap="square">
            <a:spAutoFit/>
          </a:bodyPr>
          <a:lstStyle/>
          <a:p>
            <a:pPr marL="0" indent="0">
              <a:lnSpc>
                <a:spcPct val="107000"/>
              </a:lnSpc>
              <a:spcAft>
                <a:spcPts val="800"/>
              </a:spcAft>
              <a:buNone/>
            </a:pPr>
            <a:r>
              <a:rPr lang="en-GB" sz="1800" b="1" dirty="0">
                <a:solidFill>
                  <a:schemeClr val="accent4">
                    <a:lumMod val="75000"/>
                  </a:schemeClr>
                </a:solidFill>
                <a:latin typeface="+mn-lt"/>
                <a:cs typeface="+mn-cs"/>
              </a:rPr>
              <a:t>ACTION: Working Group of volunteers to assess feasibility of a shop.  Review of playing field equipment &amp; facilities.</a:t>
            </a:r>
          </a:p>
        </p:txBody>
      </p:sp>
    </p:spTree>
    <p:extLst>
      <p:ext uri="{BB962C8B-B14F-4D97-AF65-F5344CB8AC3E}">
        <p14:creationId xmlns:p14="http://schemas.microsoft.com/office/powerpoint/2010/main" val="3803487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rtl="0"/>
            <a:fld id="{0775476F-A808-1F46-A368-07984F6DA22E}" type="slidenum">
              <a:rPr lang="en-GB" smtClean="0"/>
              <a:t>18</a:t>
            </a:fld>
            <a:endParaRPr lang="en-GB" dirty="0"/>
          </a:p>
        </p:txBody>
      </p:sp>
      <p:sp>
        <p:nvSpPr>
          <p:cNvPr id="8" name="Notes Placeholder 7">
            <a:extLst>
              <a:ext uri="{FF2B5EF4-FFF2-40B4-BE49-F238E27FC236}">
                <a16:creationId xmlns:a16="http://schemas.microsoft.com/office/drawing/2014/main" id="{9B05B53E-9585-FFFA-6AE2-C2D93793E37A}"/>
              </a:ext>
            </a:extLst>
          </p:cNvPr>
          <p:cNvSpPr txBox="1">
            <a:spLocks noGrp="1"/>
          </p:cNvSpPr>
          <p:nvPr>
            <p:ph type="body" idx="1"/>
          </p:nvPr>
        </p:nvSpPr>
        <p:spPr>
          <a:xfrm>
            <a:off x="1023938" y="3419475"/>
            <a:ext cx="8186737" cy="2797175"/>
          </a:xfrm>
          <a:prstGeom prst="rect">
            <a:avLst/>
          </a:prstGeom>
          <a:noFill/>
          <a:ln>
            <a:solidFill>
              <a:schemeClr val="accent4">
                <a:lumMod val="75000"/>
              </a:schemeClr>
            </a:solidFill>
          </a:ln>
        </p:spPr>
        <p:txBody>
          <a:bodyPr wrap="square">
            <a:spAutoFit/>
          </a:bodyPr>
          <a:lstStyle/>
          <a:p>
            <a:r>
              <a:rPr lang="en-GB" sz="1800" b="1" dirty="0">
                <a:solidFill>
                  <a:schemeClr val="accent4">
                    <a:lumMod val="75000"/>
                  </a:schemeClr>
                </a:solidFill>
              </a:rPr>
              <a:t>ACTION: An enhanced neighbourhood watch scheme should be investigated with input from the local police.</a:t>
            </a:r>
          </a:p>
        </p:txBody>
      </p:sp>
    </p:spTree>
    <p:extLst>
      <p:ext uri="{BB962C8B-B14F-4D97-AF65-F5344CB8AC3E}">
        <p14:creationId xmlns:p14="http://schemas.microsoft.com/office/powerpoint/2010/main" val="41757322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rtl="0"/>
            <a:fld id="{0775476F-A808-1F46-A368-07984F6DA22E}" type="slidenum">
              <a:rPr lang="en-GB" smtClean="0"/>
              <a:t>19</a:t>
            </a:fld>
            <a:endParaRPr lang="en-GB" dirty="0"/>
          </a:p>
        </p:txBody>
      </p:sp>
      <p:sp>
        <p:nvSpPr>
          <p:cNvPr id="8" name="Notes Placeholder 7">
            <a:extLst>
              <a:ext uri="{FF2B5EF4-FFF2-40B4-BE49-F238E27FC236}">
                <a16:creationId xmlns:a16="http://schemas.microsoft.com/office/drawing/2014/main" id="{E2E689D9-756F-00C4-2B2F-883C6CDE878E}"/>
              </a:ext>
            </a:extLst>
          </p:cNvPr>
          <p:cNvSpPr txBox="1">
            <a:spLocks noGrp="1"/>
          </p:cNvSpPr>
          <p:nvPr>
            <p:ph type="body" idx="1"/>
          </p:nvPr>
        </p:nvSpPr>
        <p:spPr>
          <a:xfrm>
            <a:off x="1023938" y="3419475"/>
            <a:ext cx="8186737" cy="2797175"/>
          </a:xfrm>
          <a:prstGeom prst="rect">
            <a:avLst/>
          </a:prstGeom>
          <a:noFill/>
          <a:ln>
            <a:solidFill>
              <a:schemeClr val="accent4">
                <a:lumMod val="75000"/>
              </a:schemeClr>
            </a:solidFill>
          </a:ln>
        </p:spPr>
        <p:txBody>
          <a:bodyPr wrap="square">
            <a:spAutoFit/>
          </a:bodyPr>
          <a:lstStyle/>
          <a:p>
            <a:r>
              <a:rPr lang="en-GB" sz="1800" b="1" dirty="0">
                <a:solidFill>
                  <a:schemeClr val="accent4">
                    <a:lumMod val="75000"/>
                  </a:schemeClr>
                </a:solidFill>
              </a:rPr>
              <a:t>ACTION: Working Group</a:t>
            </a:r>
            <a:r>
              <a:rPr lang="en-GB" b="1" dirty="0">
                <a:solidFill>
                  <a:schemeClr val="accent4">
                    <a:lumMod val="75000"/>
                  </a:schemeClr>
                </a:solidFill>
              </a:rPr>
              <a:t> to assess feasibility &amp; use of a Neighbourhood Plan with a focus on affordable housing for local people and renovation of existing stock.</a:t>
            </a:r>
            <a:endParaRPr lang="en-GB" sz="1800" b="1" dirty="0">
              <a:solidFill>
                <a:schemeClr val="accent4">
                  <a:lumMod val="75000"/>
                </a:schemeClr>
              </a:solidFill>
            </a:endParaRPr>
          </a:p>
        </p:txBody>
      </p:sp>
    </p:spTree>
    <p:extLst>
      <p:ext uri="{BB962C8B-B14F-4D97-AF65-F5344CB8AC3E}">
        <p14:creationId xmlns:p14="http://schemas.microsoft.com/office/powerpoint/2010/main" val="30244687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rtl="0"/>
            <a:fld id="{0775476F-A808-1F46-A368-07984F6DA22E}" type="slidenum">
              <a:rPr lang="en-GB" smtClean="0"/>
              <a:t>20</a:t>
            </a:fld>
            <a:endParaRPr lang="en-GB" dirty="0"/>
          </a:p>
        </p:txBody>
      </p:sp>
      <p:sp>
        <p:nvSpPr>
          <p:cNvPr id="7" name="Notes Placeholder 6">
            <a:extLst>
              <a:ext uri="{FF2B5EF4-FFF2-40B4-BE49-F238E27FC236}">
                <a16:creationId xmlns:a16="http://schemas.microsoft.com/office/drawing/2014/main" id="{7A33EEB8-4095-7382-2773-1A61C9B168CA}"/>
              </a:ext>
            </a:extLst>
          </p:cNvPr>
          <p:cNvSpPr txBox="1">
            <a:spLocks noGrp="1"/>
          </p:cNvSpPr>
          <p:nvPr>
            <p:ph type="body" idx="1"/>
          </p:nvPr>
        </p:nvSpPr>
        <p:spPr>
          <a:xfrm>
            <a:off x="1023938" y="3419475"/>
            <a:ext cx="8186737" cy="2797175"/>
          </a:xfrm>
          <a:prstGeom prst="rect">
            <a:avLst/>
          </a:prstGeom>
          <a:noFill/>
          <a:ln>
            <a:solidFill>
              <a:schemeClr val="accent4">
                <a:lumMod val="75000"/>
              </a:schemeClr>
            </a:solidFill>
          </a:ln>
        </p:spPr>
        <p:txBody>
          <a:bodyPr wrap="square">
            <a:spAutoFit/>
          </a:bodyPr>
          <a:lstStyle/>
          <a:p>
            <a:r>
              <a:rPr lang="en-GB" sz="1800" b="1" dirty="0">
                <a:solidFill>
                  <a:schemeClr val="accent4">
                    <a:lumMod val="75000"/>
                  </a:schemeClr>
                </a:solidFill>
              </a:rPr>
              <a:t>ACTION: Update Play Equipment; investigate possible activities for younger generation such as Summer or Youth Club.</a:t>
            </a:r>
          </a:p>
        </p:txBody>
      </p:sp>
    </p:spTree>
    <p:extLst>
      <p:ext uri="{BB962C8B-B14F-4D97-AF65-F5344CB8AC3E}">
        <p14:creationId xmlns:p14="http://schemas.microsoft.com/office/powerpoint/2010/main" val="29178740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defPPr>
              <a:defRPr lang="en-GB"/>
            </a:defPPr>
          </a:lstStyle>
          <a:p>
            <a:pPr rtl="0"/>
            <a:endParaRPr lang="en-GB"/>
          </a:p>
        </p:txBody>
      </p:sp>
      <p:sp>
        <p:nvSpPr>
          <p:cNvPr id="4" name="Slide Number Placeholder 3"/>
          <p:cNvSpPr>
            <a:spLocks noGrp="1"/>
          </p:cNvSpPr>
          <p:nvPr>
            <p:ph type="sldNum" sz="quarter" idx="5"/>
          </p:nvPr>
        </p:nvSpPr>
        <p:spPr/>
        <p:txBody>
          <a:bodyPr rtlCol="0"/>
          <a:lstStyle>
            <a:defPPr>
              <a:defRPr lang="en-GB"/>
            </a:defPPr>
          </a:lstStyle>
          <a:p>
            <a:pPr rtl="0"/>
            <a:fld id="{0775476F-A808-1F46-A368-07984F6DA22E}" type="slidenum">
              <a:rPr lang="en-GB" smtClean="0"/>
              <a:t>28</a:t>
            </a:fld>
            <a:endParaRPr lang="en-GB" dirty="0"/>
          </a:p>
        </p:txBody>
      </p:sp>
    </p:spTree>
    <p:extLst>
      <p:ext uri="{BB962C8B-B14F-4D97-AF65-F5344CB8AC3E}">
        <p14:creationId xmlns:p14="http://schemas.microsoft.com/office/powerpoint/2010/main" val="2140470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0775476F-A808-1F46-A368-07984F6DA22E}" type="slidenum">
              <a:rPr lang="en-GB" smtClean="0"/>
              <a:t>2</a:t>
            </a:fld>
            <a:endParaRPr lang="en-GB"/>
          </a:p>
        </p:txBody>
      </p:sp>
    </p:spTree>
    <p:extLst>
      <p:ext uri="{BB962C8B-B14F-4D97-AF65-F5344CB8AC3E}">
        <p14:creationId xmlns:p14="http://schemas.microsoft.com/office/powerpoint/2010/main" val="1987301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defPPr>
              <a:defRPr lang="en-GB"/>
            </a:defPPr>
          </a:lstStyle>
          <a:p>
            <a:pPr rtl="0"/>
            <a:endParaRPr lang="en-GB" dirty="0"/>
          </a:p>
        </p:txBody>
      </p:sp>
      <p:sp>
        <p:nvSpPr>
          <p:cNvPr id="4" name="Slide Number Placeholder 3"/>
          <p:cNvSpPr>
            <a:spLocks noGrp="1"/>
          </p:cNvSpPr>
          <p:nvPr>
            <p:ph type="sldNum" sz="quarter" idx="5"/>
          </p:nvPr>
        </p:nvSpPr>
        <p:spPr/>
        <p:txBody>
          <a:bodyPr rtlCol="0"/>
          <a:lstStyle>
            <a:defPPr>
              <a:defRPr lang="en-GB"/>
            </a:defPPr>
          </a:lstStyle>
          <a:p>
            <a:pPr rtl="0"/>
            <a:fld id="{0775476F-A808-1F46-A368-07984F6DA22E}" type="slidenum">
              <a:rPr lang="en-GB" smtClean="0"/>
              <a:t>3</a:t>
            </a:fld>
            <a:endParaRPr lang="en-GB" dirty="0"/>
          </a:p>
        </p:txBody>
      </p:sp>
    </p:spTree>
    <p:extLst>
      <p:ext uri="{BB962C8B-B14F-4D97-AF65-F5344CB8AC3E}">
        <p14:creationId xmlns:p14="http://schemas.microsoft.com/office/powerpoint/2010/main" val="3270232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0775476F-A808-1F46-A368-07984F6DA22E}" type="slidenum">
              <a:rPr lang="en-GB" smtClean="0"/>
              <a:t>4</a:t>
            </a:fld>
            <a:endParaRPr lang="en-GB"/>
          </a:p>
        </p:txBody>
      </p:sp>
    </p:spTree>
    <p:extLst>
      <p:ext uri="{BB962C8B-B14F-4D97-AF65-F5344CB8AC3E}">
        <p14:creationId xmlns:p14="http://schemas.microsoft.com/office/powerpoint/2010/main" val="880811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rtl="0"/>
            <a:fld id="{0775476F-A808-1F46-A368-07984F6DA22E}" type="slidenum">
              <a:rPr lang="en-GB" smtClean="0"/>
              <a:t>11</a:t>
            </a:fld>
            <a:endParaRPr lang="en-GB" dirty="0"/>
          </a:p>
        </p:txBody>
      </p:sp>
      <p:sp>
        <p:nvSpPr>
          <p:cNvPr id="5" name="Content Placeholder 2">
            <a:extLst>
              <a:ext uri="{FF2B5EF4-FFF2-40B4-BE49-F238E27FC236}">
                <a16:creationId xmlns:a16="http://schemas.microsoft.com/office/drawing/2014/main" id="{E1F76F08-BEF9-A9B2-9FB3-33647E588C6E}"/>
              </a:ext>
            </a:extLst>
          </p:cNvPr>
          <p:cNvSpPr txBox="1">
            <a:spLocks noGrp="1"/>
          </p:cNvSpPr>
          <p:nvPr>
            <p:ph type="body" idx="1"/>
          </p:nvPr>
        </p:nvSpPr>
        <p:spPr>
          <a:xfrm>
            <a:off x="1023938" y="3419475"/>
            <a:ext cx="8186737" cy="2797175"/>
          </a:xfrm>
          <a:prstGeom prst="rect">
            <a:avLst/>
          </a:prstGeom>
          <a:ln>
            <a:solidFill>
              <a:schemeClr val="accent4">
                <a:lumMod val="75000"/>
              </a:schemeClr>
            </a:solidFill>
          </a:ln>
        </p:spPr>
        <p:txBody>
          <a:bodyPr vert="horz" lIns="91440" tIns="45720" rIns="91440" bIns="45720" rtlCol="0">
            <a:normAutofit/>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2800" kern="1200">
                <a:solidFill>
                  <a:schemeClr val="accent3"/>
                </a:solidFill>
                <a:latin typeface="Gill Sans Nova Light" panose="020F0302020204030204" pitchFamily="34" charset="0"/>
                <a:ea typeface="+mn-ea"/>
                <a:cs typeface="Gill Sans Nova Light" panose="020F0302020204030204" pitchFamily="34" charset="0"/>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2400" kern="1200">
                <a:solidFill>
                  <a:schemeClr val="accent3"/>
                </a:solidFill>
                <a:latin typeface="Gill Sans Nova Light" panose="020F0302020204030204" pitchFamily="34" charset="0"/>
                <a:ea typeface="+mn-ea"/>
                <a:cs typeface="Gill Sans Nova Light" panose="020F0302020204030204" pitchFamily="34" charset="0"/>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2000" kern="1200">
                <a:solidFill>
                  <a:schemeClr val="accent3"/>
                </a:solidFill>
                <a:latin typeface="Gill Sans Nova Light" panose="020F0302020204030204" pitchFamily="34" charset="0"/>
                <a:ea typeface="+mn-ea"/>
                <a:cs typeface="Gill Sans Nova Light" panose="020F0302020204030204" pitchFamily="34" charset="0"/>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Gill Sans Nova Light" panose="020F0302020204030204" pitchFamily="34" charset="0"/>
                <a:ea typeface="+mn-ea"/>
                <a:cs typeface="Gill Sans Nova Light" panose="020F0302020204030204" pitchFamily="34" charset="0"/>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Gill Sans Nova Light" panose="020F0302020204030204" pitchFamily="34" charset="0"/>
                <a:ea typeface="+mn-ea"/>
                <a:cs typeface="Gill Sans Nova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lnSpc>
                <a:spcPct val="107000"/>
              </a:lnSpc>
              <a:spcAft>
                <a:spcPts val="800"/>
              </a:spcAft>
              <a:buFont typeface="Arial" panose="020B0604020202020204" pitchFamily="34" charset="0"/>
              <a:buNone/>
            </a:pPr>
            <a:r>
              <a:rPr lang="en-GB" sz="1800" b="1" dirty="0">
                <a:solidFill>
                  <a:schemeClr val="accent4">
                    <a:lumMod val="75000"/>
                  </a:schemeClr>
                </a:solidFill>
                <a:latin typeface="+mn-lt"/>
                <a:cs typeface="+mn-cs"/>
              </a:rPr>
              <a:t>ACTION: Update contact info for local wardens &amp; bodies on PC website – circulate.  Ask representatives to publish news/updates</a:t>
            </a:r>
          </a:p>
          <a:p>
            <a:pPr marL="0" indent="0">
              <a:lnSpc>
                <a:spcPct val="107000"/>
              </a:lnSpc>
              <a:spcAft>
                <a:spcPts val="800"/>
              </a:spcAft>
              <a:buFont typeface="Arial" panose="020B0604020202020204" pitchFamily="34" charset="0"/>
              <a:buNone/>
            </a:pPr>
            <a:r>
              <a:rPr lang="en-GB" sz="1800" b="1" dirty="0">
                <a:solidFill>
                  <a:schemeClr val="accent4">
                    <a:lumMod val="75000"/>
                  </a:schemeClr>
                </a:solidFill>
                <a:latin typeface="+mn-lt"/>
                <a:cs typeface="+mn-cs"/>
              </a:rPr>
              <a:t>Formalise the Weekly Village Diary for GDPR and train one other person to manage it.</a:t>
            </a:r>
          </a:p>
        </p:txBody>
      </p:sp>
    </p:spTree>
    <p:extLst>
      <p:ext uri="{BB962C8B-B14F-4D97-AF65-F5344CB8AC3E}">
        <p14:creationId xmlns:p14="http://schemas.microsoft.com/office/powerpoint/2010/main" val="3379786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rtl="0"/>
            <a:fld id="{0775476F-A808-1F46-A368-07984F6DA22E}" type="slidenum">
              <a:rPr lang="en-GB" smtClean="0"/>
              <a:t>12</a:t>
            </a:fld>
            <a:endParaRPr lang="en-GB" dirty="0"/>
          </a:p>
        </p:txBody>
      </p:sp>
      <p:sp>
        <p:nvSpPr>
          <p:cNvPr id="6" name="Content Placeholder 2">
            <a:extLst>
              <a:ext uri="{FF2B5EF4-FFF2-40B4-BE49-F238E27FC236}">
                <a16:creationId xmlns:a16="http://schemas.microsoft.com/office/drawing/2014/main" id="{BD54ACC9-C139-5BBD-B217-EE26853605E7}"/>
              </a:ext>
            </a:extLst>
          </p:cNvPr>
          <p:cNvSpPr txBox="1">
            <a:spLocks noGrp="1"/>
          </p:cNvSpPr>
          <p:nvPr>
            <p:ph type="body" idx="1"/>
          </p:nvPr>
        </p:nvSpPr>
        <p:spPr>
          <a:xfrm>
            <a:off x="1023938" y="3419475"/>
            <a:ext cx="8186737" cy="2797175"/>
          </a:xfrm>
          <a:prstGeom prst="rect">
            <a:avLst/>
          </a:prstGeom>
          <a:ln>
            <a:solidFill>
              <a:schemeClr val="accent4">
                <a:lumMod val="75000"/>
              </a:schemeClr>
            </a:solidFill>
          </a:ln>
        </p:spPr>
        <p:txBody>
          <a:bodyPr vert="horz" lIns="91440" tIns="45720" rIns="91440" bIns="45720" rtlCol="0">
            <a:normAutofit/>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2800" kern="1200">
                <a:solidFill>
                  <a:schemeClr val="accent3"/>
                </a:solidFill>
                <a:latin typeface="Gill Sans Nova Light" panose="020F0302020204030204" pitchFamily="34" charset="0"/>
                <a:ea typeface="+mn-ea"/>
                <a:cs typeface="Gill Sans Nova Light" panose="020F0302020204030204" pitchFamily="34" charset="0"/>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2400" kern="1200">
                <a:solidFill>
                  <a:schemeClr val="accent3"/>
                </a:solidFill>
                <a:latin typeface="Gill Sans Nova Light" panose="020F0302020204030204" pitchFamily="34" charset="0"/>
                <a:ea typeface="+mn-ea"/>
                <a:cs typeface="Gill Sans Nova Light" panose="020F0302020204030204" pitchFamily="34" charset="0"/>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2000" kern="1200">
                <a:solidFill>
                  <a:schemeClr val="accent3"/>
                </a:solidFill>
                <a:latin typeface="Gill Sans Nova Light" panose="020F0302020204030204" pitchFamily="34" charset="0"/>
                <a:ea typeface="+mn-ea"/>
                <a:cs typeface="Gill Sans Nova Light" panose="020F0302020204030204" pitchFamily="34" charset="0"/>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Gill Sans Nova Light" panose="020F0302020204030204" pitchFamily="34" charset="0"/>
                <a:ea typeface="+mn-ea"/>
                <a:cs typeface="Gill Sans Nova Light" panose="020F0302020204030204" pitchFamily="34" charset="0"/>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Gill Sans Nova Light" panose="020F0302020204030204" pitchFamily="34" charset="0"/>
                <a:ea typeface="+mn-ea"/>
                <a:cs typeface="Gill Sans Nova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lnSpc>
                <a:spcPct val="107000"/>
              </a:lnSpc>
              <a:spcAft>
                <a:spcPts val="800"/>
              </a:spcAft>
              <a:buFont typeface="Arial" panose="020B0604020202020204" pitchFamily="34" charset="0"/>
              <a:buNone/>
            </a:pPr>
            <a:r>
              <a:rPr lang="en-GB" sz="1800" b="1" dirty="0">
                <a:solidFill>
                  <a:schemeClr val="accent4">
                    <a:lumMod val="75000"/>
                  </a:schemeClr>
                </a:solidFill>
                <a:latin typeface="+mn-lt"/>
                <a:cs typeface="+mn-cs"/>
              </a:rPr>
              <a:t>ACTION: </a:t>
            </a:r>
          </a:p>
          <a:p>
            <a:pPr marL="0" indent="0">
              <a:lnSpc>
                <a:spcPct val="107000"/>
              </a:lnSpc>
              <a:spcAft>
                <a:spcPts val="800"/>
              </a:spcAft>
              <a:buFont typeface="Arial" panose="020B0604020202020204" pitchFamily="34" charset="0"/>
              <a:buNone/>
            </a:pPr>
            <a:r>
              <a:rPr lang="en-GB" sz="1800" b="1" dirty="0">
                <a:solidFill>
                  <a:schemeClr val="accent4">
                    <a:lumMod val="75000"/>
                  </a:schemeClr>
                </a:solidFill>
                <a:latin typeface="+mn-lt"/>
                <a:cs typeface="+mn-cs"/>
              </a:rPr>
              <a:t>Working Group to implement 2 – 3 new village events in 2024. </a:t>
            </a:r>
          </a:p>
          <a:p>
            <a:pPr marL="0" indent="0">
              <a:lnSpc>
                <a:spcPct val="107000"/>
              </a:lnSpc>
              <a:spcAft>
                <a:spcPts val="800"/>
              </a:spcAft>
              <a:buFont typeface="Arial" panose="020B0604020202020204" pitchFamily="34" charset="0"/>
              <a:buNone/>
            </a:pPr>
            <a:r>
              <a:rPr lang="en-GB" sz="1800" b="1" dirty="0">
                <a:solidFill>
                  <a:schemeClr val="accent4">
                    <a:lumMod val="75000"/>
                  </a:schemeClr>
                </a:solidFill>
                <a:latin typeface="+mn-lt"/>
                <a:cs typeface="+mn-cs"/>
              </a:rPr>
              <a:t>Comms channels to Update info about local clubs &amp; circulate</a:t>
            </a:r>
          </a:p>
        </p:txBody>
      </p:sp>
    </p:spTree>
    <p:extLst>
      <p:ext uri="{BB962C8B-B14F-4D97-AF65-F5344CB8AC3E}">
        <p14:creationId xmlns:p14="http://schemas.microsoft.com/office/powerpoint/2010/main" val="446169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rtl="0"/>
            <a:fld id="{0775476F-A808-1F46-A368-07984F6DA22E}" type="slidenum">
              <a:rPr lang="en-GB" smtClean="0"/>
              <a:t>13</a:t>
            </a:fld>
            <a:endParaRPr lang="en-GB" dirty="0"/>
          </a:p>
        </p:txBody>
      </p:sp>
      <p:sp>
        <p:nvSpPr>
          <p:cNvPr id="10" name="Notes Placeholder 9">
            <a:extLst>
              <a:ext uri="{FF2B5EF4-FFF2-40B4-BE49-F238E27FC236}">
                <a16:creationId xmlns:a16="http://schemas.microsoft.com/office/drawing/2014/main" id="{6FCF1ECC-C897-5D85-12E6-C4C7D144918F}"/>
              </a:ext>
            </a:extLst>
          </p:cNvPr>
          <p:cNvSpPr txBox="1">
            <a:spLocks noGrp="1"/>
          </p:cNvSpPr>
          <p:nvPr>
            <p:ph type="body" idx="1"/>
          </p:nvPr>
        </p:nvSpPr>
        <p:spPr>
          <a:xfrm>
            <a:off x="1023938" y="3419475"/>
            <a:ext cx="8186737" cy="2797175"/>
          </a:xfrm>
          <a:prstGeom prst="rect">
            <a:avLst/>
          </a:prstGeom>
          <a:noFill/>
          <a:ln>
            <a:solidFill>
              <a:schemeClr val="accent4">
                <a:lumMod val="75000"/>
              </a:schemeClr>
            </a:solidFill>
          </a:ln>
        </p:spPr>
        <p:txBody>
          <a:bodyPr wrap="square" rtlCol="0">
            <a:spAutoFit/>
          </a:bodyPr>
          <a:lstStyle/>
          <a:p>
            <a:r>
              <a:rPr lang="en-GB" b="1" dirty="0">
                <a:solidFill>
                  <a:schemeClr val="accent4">
                    <a:lumMod val="75000"/>
                  </a:schemeClr>
                </a:solidFill>
              </a:rPr>
              <a:t>ACTIONS: Set up speed mgmt. team; add mirrors to danger spots; push campaign for action on step free access &amp; parking at Chetnole Halt with GWR &amp; NWR</a:t>
            </a:r>
          </a:p>
        </p:txBody>
      </p:sp>
    </p:spTree>
    <p:extLst>
      <p:ext uri="{BB962C8B-B14F-4D97-AF65-F5344CB8AC3E}">
        <p14:creationId xmlns:p14="http://schemas.microsoft.com/office/powerpoint/2010/main" val="12249801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rtl="0"/>
            <a:fld id="{0775476F-A808-1F46-A368-07984F6DA22E}" type="slidenum">
              <a:rPr lang="en-GB" smtClean="0"/>
              <a:t>14</a:t>
            </a:fld>
            <a:endParaRPr lang="en-GB" dirty="0"/>
          </a:p>
        </p:txBody>
      </p:sp>
      <p:sp>
        <p:nvSpPr>
          <p:cNvPr id="6" name="Content Placeholder 2">
            <a:extLst>
              <a:ext uri="{FF2B5EF4-FFF2-40B4-BE49-F238E27FC236}">
                <a16:creationId xmlns:a16="http://schemas.microsoft.com/office/drawing/2014/main" id="{26E93E9A-C18B-BE65-9ECB-17DDC987A6EC}"/>
              </a:ext>
            </a:extLst>
          </p:cNvPr>
          <p:cNvSpPr txBox="1">
            <a:spLocks noGrp="1"/>
          </p:cNvSpPr>
          <p:nvPr>
            <p:ph type="body" idx="1"/>
          </p:nvPr>
        </p:nvSpPr>
        <p:spPr>
          <a:xfrm>
            <a:off x="1023938" y="3419475"/>
            <a:ext cx="8186737" cy="2797175"/>
          </a:xfrm>
          <a:prstGeom prst="rect">
            <a:avLst/>
          </a:prstGeom>
          <a:ln>
            <a:solidFill>
              <a:schemeClr val="accent4">
                <a:lumMod val="75000"/>
              </a:schemeClr>
            </a:solidFill>
          </a:ln>
        </p:spPr>
        <p:txBody>
          <a:bodyPr vert="horz" lIns="91440" tIns="45720" rIns="91440" bIns="45720" rtlCol="0">
            <a:normAutofit/>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2800" kern="1200">
                <a:solidFill>
                  <a:schemeClr val="accent3"/>
                </a:solidFill>
                <a:latin typeface="Gill Sans Nova Light" panose="020F0302020204030204" pitchFamily="34" charset="0"/>
                <a:ea typeface="+mn-ea"/>
                <a:cs typeface="Gill Sans Nova Light" panose="020F0302020204030204" pitchFamily="34" charset="0"/>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2400" kern="1200">
                <a:solidFill>
                  <a:schemeClr val="accent3"/>
                </a:solidFill>
                <a:latin typeface="Gill Sans Nova Light" panose="020F0302020204030204" pitchFamily="34" charset="0"/>
                <a:ea typeface="+mn-ea"/>
                <a:cs typeface="Gill Sans Nova Light" panose="020F0302020204030204" pitchFamily="34" charset="0"/>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2000" kern="1200">
                <a:solidFill>
                  <a:schemeClr val="accent3"/>
                </a:solidFill>
                <a:latin typeface="Gill Sans Nova Light" panose="020F0302020204030204" pitchFamily="34" charset="0"/>
                <a:ea typeface="+mn-ea"/>
                <a:cs typeface="Gill Sans Nova Light" panose="020F0302020204030204" pitchFamily="34" charset="0"/>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Gill Sans Nova Light" panose="020F0302020204030204" pitchFamily="34" charset="0"/>
                <a:ea typeface="+mn-ea"/>
                <a:cs typeface="Gill Sans Nova Light" panose="020F0302020204030204" pitchFamily="34" charset="0"/>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Gill Sans Nova Light" panose="020F0302020204030204" pitchFamily="34" charset="0"/>
                <a:ea typeface="+mn-ea"/>
                <a:cs typeface="Gill Sans Nova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lnSpc>
                <a:spcPct val="107000"/>
              </a:lnSpc>
              <a:spcAft>
                <a:spcPts val="800"/>
              </a:spcAft>
              <a:buFont typeface="Arial" panose="020B0604020202020204" pitchFamily="34" charset="0"/>
              <a:buNone/>
            </a:pPr>
            <a:r>
              <a:rPr lang="en-GB" sz="1800" b="1" dirty="0">
                <a:solidFill>
                  <a:schemeClr val="accent4">
                    <a:lumMod val="75000"/>
                  </a:schemeClr>
                </a:solidFill>
                <a:latin typeface="+mn-lt"/>
                <a:cs typeface="+mn-cs"/>
              </a:rPr>
              <a:t>ACTION: Footpath warden to map broken stiles &amp; signage issues.</a:t>
            </a:r>
          </a:p>
          <a:p>
            <a:pPr marL="0" indent="0">
              <a:lnSpc>
                <a:spcPct val="107000"/>
              </a:lnSpc>
              <a:spcAft>
                <a:spcPts val="800"/>
              </a:spcAft>
              <a:buFont typeface="Arial" panose="020B0604020202020204" pitchFamily="34" charset="0"/>
              <a:buNone/>
            </a:pPr>
            <a:r>
              <a:rPr lang="en-GB" sz="1800" b="1" dirty="0">
                <a:solidFill>
                  <a:schemeClr val="accent4">
                    <a:lumMod val="75000"/>
                  </a:schemeClr>
                </a:solidFill>
                <a:latin typeface="+mn-lt"/>
                <a:cs typeface="+mn-cs"/>
              </a:rPr>
              <a:t>Small business/shop working group</a:t>
            </a:r>
          </a:p>
          <a:p>
            <a:endParaRPr lang="en-GB" dirty="0"/>
          </a:p>
        </p:txBody>
      </p:sp>
    </p:spTree>
    <p:extLst>
      <p:ext uri="{BB962C8B-B14F-4D97-AF65-F5344CB8AC3E}">
        <p14:creationId xmlns:p14="http://schemas.microsoft.com/office/powerpoint/2010/main" val="2742726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rtl="0"/>
            <a:fld id="{0775476F-A808-1F46-A368-07984F6DA22E}" type="slidenum">
              <a:rPr lang="en-GB" smtClean="0"/>
              <a:t>15</a:t>
            </a:fld>
            <a:endParaRPr lang="en-GB" dirty="0"/>
          </a:p>
        </p:txBody>
      </p:sp>
      <p:sp>
        <p:nvSpPr>
          <p:cNvPr id="10" name="Content Placeholder 2">
            <a:extLst>
              <a:ext uri="{FF2B5EF4-FFF2-40B4-BE49-F238E27FC236}">
                <a16:creationId xmlns:a16="http://schemas.microsoft.com/office/drawing/2014/main" id="{CF298C35-580F-3525-88AC-25C0EC419BFB}"/>
              </a:ext>
            </a:extLst>
          </p:cNvPr>
          <p:cNvSpPr txBox="1">
            <a:spLocks noGrp="1"/>
          </p:cNvSpPr>
          <p:nvPr>
            <p:ph type="body" idx="1"/>
          </p:nvPr>
        </p:nvSpPr>
        <p:spPr>
          <a:xfrm>
            <a:off x="1023938" y="3419475"/>
            <a:ext cx="8186737" cy="2797175"/>
          </a:xfrm>
          <a:prstGeom prst="rect">
            <a:avLst/>
          </a:prstGeom>
          <a:ln>
            <a:solidFill>
              <a:schemeClr val="accent4">
                <a:lumMod val="75000"/>
              </a:schemeClr>
            </a:solidFill>
          </a:ln>
        </p:spPr>
        <p:txBody>
          <a:bodyPr vert="horz" lIns="91440" tIns="45720" rIns="91440" bIns="45720" rtlCol="0">
            <a:normAutofit/>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2800" kern="1200">
                <a:solidFill>
                  <a:schemeClr val="accent3"/>
                </a:solidFill>
                <a:latin typeface="Gill Sans Nova Light" panose="020F0302020204030204" pitchFamily="34" charset="0"/>
                <a:ea typeface="+mn-ea"/>
                <a:cs typeface="Gill Sans Nova Light" panose="020F0302020204030204" pitchFamily="34" charset="0"/>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2400" kern="1200">
                <a:solidFill>
                  <a:schemeClr val="accent3"/>
                </a:solidFill>
                <a:latin typeface="Gill Sans Nova Light" panose="020F0302020204030204" pitchFamily="34" charset="0"/>
                <a:ea typeface="+mn-ea"/>
                <a:cs typeface="Gill Sans Nova Light" panose="020F0302020204030204" pitchFamily="34" charset="0"/>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2000" kern="1200">
                <a:solidFill>
                  <a:schemeClr val="accent3"/>
                </a:solidFill>
                <a:latin typeface="Gill Sans Nova Light" panose="020F0302020204030204" pitchFamily="34" charset="0"/>
                <a:ea typeface="+mn-ea"/>
                <a:cs typeface="Gill Sans Nova Light" panose="020F0302020204030204" pitchFamily="34" charset="0"/>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Gill Sans Nova Light" panose="020F0302020204030204" pitchFamily="34" charset="0"/>
                <a:ea typeface="+mn-ea"/>
                <a:cs typeface="Gill Sans Nova Light" panose="020F0302020204030204" pitchFamily="34" charset="0"/>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Gill Sans Nova Light" panose="020F0302020204030204" pitchFamily="34" charset="0"/>
                <a:ea typeface="+mn-ea"/>
                <a:cs typeface="Gill Sans Nova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lnSpc>
                <a:spcPct val="107000"/>
              </a:lnSpc>
              <a:spcAft>
                <a:spcPts val="800"/>
              </a:spcAft>
              <a:buFont typeface="Arial" panose="020B0604020202020204" pitchFamily="34" charset="0"/>
              <a:buNone/>
            </a:pPr>
            <a:r>
              <a:rPr lang="en-GB" sz="1800" b="1" dirty="0">
                <a:solidFill>
                  <a:schemeClr val="accent4">
                    <a:lumMod val="75000"/>
                  </a:schemeClr>
                </a:solidFill>
                <a:latin typeface="+mn-lt"/>
                <a:cs typeface="+mn-cs"/>
              </a:rPr>
              <a:t>ACTION: </a:t>
            </a:r>
          </a:p>
          <a:p>
            <a:pPr marL="0" indent="0">
              <a:lnSpc>
                <a:spcPct val="107000"/>
              </a:lnSpc>
              <a:spcAft>
                <a:spcPts val="800"/>
              </a:spcAft>
              <a:buFont typeface="Arial" panose="020B0604020202020204" pitchFamily="34" charset="0"/>
              <a:buNone/>
            </a:pPr>
            <a:r>
              <a:rPr lang="en-GB" sz="1800" b="1" dirty="0">
                <a:solidFill>
                  <a:schemeClr val="accent4">
                    <a:lumMod val="75000"/>
                  </a:schemeClr>
                </a:solidFill>
                <a:latin typeface="+mn-lt"/>
                <a:cs typeface="+mn-cs"/>
              </a:rPr>
              <a:t>Research bulk discounts and grants for energy efficiency measures</a:t>
            </a:r>
          </a:p>
          <a:p>
            <a:pPr marL="0" indent="0">
              <a:lnSpc>
                <a:spcPct val="107000"/>
              </a:lnSpc>
              <a:spcAft>
                <a:spcPts val="800"/>
              </a:spcAft>
              <a:buNone/>
            </a:pPr>
            <a:r>
              <a:rPr lang="en-GB" sz="1800" b="1" dirty="0">
                <a:solidFill>
                  <a:schemeClr val="accent4">
                    <a:lumMod val="75000"/>
                  </a:schemeClr>
                </a:solidFill>
                <a:latin typeface="+mn-lt"/>
                <a:cs typeface="+mn-cs"/>
              </a:rPr>
              <a:t>Biodiversity working group to coordinate village tidy up, clearing river, wildlife hedgerows and planting.</a:t>
            </a:r>
          </a:p>
          <a:p>
            <a:pPr marL="0" indent="0">
              <a:lnSpc>
                <a:spcPct val="107000"/>
              </a:lnSpc>
              <a:spcAft>
                <a:spcPts val="800"/>
              </a:spcAft>
              <a:buNone/>
            </a:pPr>
            <a:r>
              <a:rPr lang="en-GB" sz="1800" b="1" dirty="0">
                <a:solidFill>
                  <a:schemeClr val="accent4">
                    <a:lumMod val="75000"/>
                  </a:schemeClr>
                </a:solidFill>
                <a:latin typeface="+mn-lt"/>
                <a:cs typeface="+mn-cs"/>
              </a:rPr>
              <a:t>Update and support from WRIG on flood management &amp; environment agency. </a:t>
            </a:r>
          </a:p>
          <a:p>
            <a:pPr marL="0" indent="0">
              <a:buNone/>
            </a:pPr>
            <a:endParaRPr lang="en-GB" dirty="0"/>
          </a:p>
        </p:txBody>
      </p:sp>
    </p:spTree>
    <p:extLst>
      <p:ext uri="{BB962C8B-B14F-4D97-AF65-F5344CB8AC3E}">
        <p14:creationId xmlns:p14="http://schemas.microsoft.com/office/powerpoint/2010/main" val="5373562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2"/>
        </a:solidFill>
        <a:effectLst/>
      </p:bgPr>
    </p:bg>
    <p:spTree>
      <p:nvGrpSpPr>
        <p:cNvPr id="1" name=""/>
        <p:cNvGrpSpPr/>
        <p:nvPr/>
      </p:nvGrpSpPr>
      <p:grpSpPr>
        <a:xfrm>
          <a:off x="0" y="0"/>
          <a:ext cx="0" cy="0"/>
          <a:chOff x="0" y="0"/>
          <a:chExt cx="0" cy="0"/>
        </a:xfrm>
      </p:grpSpPr>
      <p:pic>
        <p:nvPicPr>
          <p:cNvPr id="5" name="Picture 4" descr="A picture containing text, plant&#10;&#10;Description automatically generated">
            <a:extLst>
              <a:ext uri="{FF2B5EF4-FFF2-40B4-BE49-F238E27FC236}">
                <a16:creationId xmlns:a16="http://schemas.microsoft.com/office/drawing/2014/main" id="{A26D6E84-B5BE-5F3E-8B3F-1A46C7F307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210" y="0"/>
            <a:ext cx="8392026" cy="6858000"/>
          </a:xfrm>
          <a:prstGeom prst="rect">
            <a:avLst/>
          </a:prstGeom>
        </p:spPr>
      </p:pic>
      <p:sp>
        <p:nvSpPr>
          <p:cNvPr id="7" name="Oval 6">
            <a:extLst>
              <a:ext uri="{FF2B5EF4-FFF2-40B4-BE49-F238E27FC236}">
                <a16:creationId xmlns:a16="http://schemas.microsoft.com/office/drawing/2014/main" id="{F0A7E03F-5776-960D-3CA6-7CE62AC96693}"/>
              </a:ext>
            </a:extLst>
          </p:cNvPr>
          <p:cNvSpPr/>
          <p:nvPr userDrawn="1"/>
        </p:nvSpPr>
        <p:spPr>
          <a:xfrm>
            <a:off x="3300284" y="654912"/>
            <a:ext cx="5591432" cy="559143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cxnSp>
        <p:nvCxnSpPr>
          <p:cNvPr id="9" name="Straight Connector 8">
            <a:extLst>
              <a:ext uri="{FF2B5EF4-FFF2-40B4-BE49-F238E27FC236}">
                <a16:creationId xmlns:a16="http://schemas.microsoft.com/office/drawing/2014/main" id="{6A7464AF-3FD6-6193-CC95-A941ECE17B9D}"/>
              </a:ext>
            </a:extLst>
          </p:cNvPr>
          <p:cNvCxnSpPr>
            <a:cxnSpLocks/>
          </p:cNvCxnSpPr>
          <p:nvPr userDrawn="1"/>
        </p:nvCxnSpPr>
        <p:spPr>
          <a:xfrm>
            <a:off x="4359876" y="4300155"/>
            <a:ext cx="3472249" cy="0"/>
          </a:xfrm>
          <a:prstGeom prst="line">
            <a:avLst/>
          </a:prstGeom>
          <a:ln w="19050">
            <a:solidFill>
              <a:schemeClr val="accent1"/>
            </a:solidFill>
          </a:ln>
        </p:spPr>
        <p:style>
          <a:lnRef idx="1">
            <a:schemeClr val="dk1"/>
          </a:lnRef>
          <a:fillRef idx="0">
            <a:schemeClr val="dk1"/>
          </a:fillRef>
          <a:effectRef idx="0">
            <a:schemeClr val="dk1"/>
          </a:effectRef>
          <a:fontRef idx="minor">
            <a:schemeClr val="tx1"/>
          </a:fontRef>
        </p:style>
      </p:cxnSp>
      <p:pic>
        <p:nvPicPr>
          <p:cNvPr id="11" name="Picture 10" descr="A picture containing text&#10;&#10;Description automatically generated">
            <a:extLst>
              <a:ext uri="{FF2B5EF4-FFF2-40B4-BE49-F238E27FC236}">
                <a16:creationId xmlns:a16="http://schemas.microsoft.com/office/drawing/2014/main" id="{E5214731-3110-8D76-56DF-6335371041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9961" y="4157464"/>
            <a:ext cx="972078" cy="285381"/>
          </a:xfrm>
          <a:prstGeom prst="rect">
            <a:avLst/>
          </a:prstGeom>
        </p:spPr>
      </p:pic>
      <p:sp>
        <p:nvSpPr>
          <p:cNvPr id="17" name="Oval 16">
            <a:extLst>
              <a:ext uri="{FF2B5EF4-FFF2-40B4-BE49-F238E27FC236}">
                <a16:creationId xmlns:a16="http://schemas.microsoft.com/office/drawing/2014/main" id="{516369FF-9501-1944-3E3F-46CBFD515D8D}"/>
              </a:ext>
            </a:extLst>
          </p:cNvPr>
          <p:cNvSpPr/>
          <p:nvPr userDrawn="1"/>
        </p:nvSpPr>
        <p:spPr>
          <a:xfrm>
            <a:off x="3447535" y="807312"/>
            <a:ext cx="5296930" cy="529693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13" name="Picture 12" descr="A picture containing ceramic ware, porcelain&#10;&#10;Description automatically generated">
            <a:extLst>
              <a:ext uri="{FF2B5EF4-FFF2-40B4-BE49-F238E27FC236}">
                <a16:creationId xmlns:a16="http://schemas.microsoft.com/office/drawing/2014/main" id="{AB1576B0-66ED-3F92-2AF8-4EF965E4E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19338" y="4814449"/>
            <a:ext cx="1668775" cy="1621434"/>
          </a:xfrm>
          <a:prstGeom prst="rect">
            <a:avLst/>
          </a:prstGeom>
        </p:spPr>
      </p:pic>
      <p:pic>
        <p:nvPicPr>
          <p:cNvPr id="15" name="Picture 14">
            <a:extLst>
              <a:ext uri="{FF2B5EF4-FFF2-40B4-BE49-F238E27FC236}">
                <a16:creationId xmlns:a16="http://schemas.microsoft.com/office/drawing/2014/main" id="{9E576603-B88C-9F7F-98A5-E94BD2C23E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30777" y="1164252"/>
            <a:ext cx="818801" cy="845501"/>
          </a:xfrm>
          <a:prstGeom prst="rect">
            <a:avLst/>
          </a:prstGeom>
        </p:spPr>
      </p:pic>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2749296" y="2660904"/>
            <a:ext cx="6693408" cy="1088136"/>
          </a:xfrm>
        </p:spPr>
        <p:txBody>
          <a:bodyPr rtlCol="0" anchor="b">
            <a:noAutofit/>
          </a:bodyPr>
          <a:lstStyle>
            <a:lvl1pPr algn="ctr">
              <a:defRPr lang="en-GB" sz="4600"/>
            </a:lvl1pPr>
          </a:lstStyle>
          <a:p>
            <a:pPr rtl="0"/>
            <a:r>
              <a:rPr lang="en-US"/>
              <a:t>Click to edit Master title style</a:t>
            </a:r>
            <a:endParaRPr lang="en-GB"/>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4596384" y="2267712"/>
            <a:ext cx="2999232" cy="438912"/>
          </a:xfrm>
        </p:spPr>
        <p:txBody>
          <a:bodyPr rtlCol="0"/>
          <a:lstStyle>
            <a:lvl1pPr marL="0" indent="0" algn="ctr">
              <a:buNone/>
              <a:defRPr lang="en-GB" sz="2400"/>
            </a:lvl1pPr>
            <a:lvl2pPr marL="457200" indent="0" algn="ctr">
              <a:buNone/>
              <a:defRPr lang="en-GB" sz="2000"/>
            </a:lvl2pPr>
            <a:lvl3pPr marL="914400" indent="0" algn="ctr">
              <a:buNone/>
              <a:defRPr lang="en-GB" sz="1800"/>
            </a:lvl3pPr>
            <a:lvl4pPr marL="1371600" indent="0" algn="ctr">
              <a:buNone/>
              <a:defRPr lang="en-GB" sz="1600"/>
            </a:lvl4pPr>
            <a:lvl5pPr marL="1828800" indent="0" algn="ctr">
              <a:buNone/>
              <a:defRPr lang="en-GB" sz="1600"/>
            </a:lvl5pPr>
            <a:lvl6pPr marL="2286000" indent="0" algn="ctr">
              <a:buNone/>
              <a:defRPr lang="en-GB" sz="1600"/>
            </a:lvl6pPr>
            <a:lvl7pPr marL="2743200" indent="0" algn="ctr">
              <a:buNone/>
              <a:defRPr lang="en-GB" sz="1600"/>
            </a:lvl7pPr>
            <a:lvl8pPr marL="3200400" indent="0" algn="ctr">
              <a:buNone/>
              <a:defRPr lang="en-GB" sz="1600"/>
            </a:lvl8pPr>
            <a:lvl9pPr marL="3657600" indent="0" algn="ctr">
              <a:buNone/>
              <a:defRPr lang="en-GB" sz="1600"/>
            </a:lvl9pPr>
          </a:lstStyle>
          <a:p>
            <a:pPr rtl="0"/>
            <a:r>
              <a:rPr lang="en-US"/>
              <a:t>Click to edit Master subtitle style</a:t>
            </a:r>
            <a:endParaRPr lang="en-GB"/>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B05881-FB11-43E8-CCDD-8C12CDB4FE47}"/>
              </a:ext>
            </a:extLst>
          </p:cNvPr>
          <p:cNvSpPr/>
          <p:nvPr userDrawn="1"/>
        </p:nvSpPr>
        <p:spPr>
          <a:xfrm>
            <a:off x="838199" y="196052"/>
            <a:ext cx="10515601" cy="16867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9" name="Picture 8" descr="A picture containing fabric&#10;&#10;Description automatically generated">
            <a:extLst>
              <a:ext uri="{FF2B5EF4-FFF2-40B4-BE49-F238E27FC236}">
                <a16:creationId xmlns:a16="http://schemas.microsoft.com/office/drawing/2014/main" id="{A4941BBB-13FC-2ACE-1A50-C0F465531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14950" y="-64113"/>
            <a:ext cx="1562100" cy="4394200"/>
          </a:xfrm>
          <a:prstGeom prst="rect">
            <a:avLst/>
          </a:prstGeom>
        </p:spPr>
      </p:pic>
      <p:sp>
        <p:nvSpPr>
          <p:cNvPr id="11" name="Rectangle 10">
            <a:extLst>
              <a:ext uri="{FF2B5EF4-FFF2-40B4-BE49-F238E27FC236}">
                <a16:creationId xmlns:a16="http://schemas.microsoft.com/office/drawing/2014/main" id="{D8BE9E36-E9D5-3FA6-EE22-A6E5CE13C462}"/>
              </a:ext>
            </a:extLst>
          </p:cNvPr>
          <p:cNvSpPr/>
          <p:nvPr userDrawn="1"/>
        </p:nvSpPr>
        <p:spPr>
          <a:xfrm>
            <a:off x="995423"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13" name="Picture 12" descr="A picture containing flower, plant&#10;&#10;Description automatically generated">
            <a:extLst>
              <a:ext uri="{FF2B5EF4-FFF2-40B4-BE49-F238E27FC236}">
                <a16:creationId xmlns:a16="http://schemas.microsoft.com/office/drawing/2014/main" id="{479E4054-0885-457B-35B3-A9B26ED936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4869421" y="459092"/>
            <a:ext cx="749300" cy="2755900"/>
          </a:xfrm>
          <a:prstGeom prst="rect">
            <a:avLst/>
          </a:prstGeom>
        </p:spPr>
      </p:pic>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838200" y="484632"/>
            <a:ext cx="10515600" cy="1133856"/>
          </a:xfrm>
        </p:spPr>
        <p:txBody>
          <a:bodyPr rtlCol="0"/>
          <a:lstStyle>
            <a:lvl1pPr algn="ctr">
              <a:defRPr lang="en-GB">
                <a:latin typeface="Baskerville" panose="02020502070401020303" pitchFamily="18" charset="0"/>
                <a:ea typeface="Baskerville" panose="02020502070401020303" pitchFamily="18" charset="0"/>
              </a:defRPr>
            </a:lvl1pPr>
          </a:lstStyle>
          <a:p>
            <a:pPr rtl="0"/>
            <a:r>
              <a:rPr lang="en-US"/>
              <a:t>Click to edit Master title style</a:t>
            </a:r>
            <a:endParaRPr lang="en-GB"/>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838200" y="2990088"/>
            <a:ext cx="10515600" cy="3474720"/>
          </a:xfrm>
        </p:spPr>
        <p:txBody>
          <a:bodyPr rtlCol="0"/>
          <a:lstStyle>
            <a:lvl1pPr>
              <a:defRPr lang="en-GB">
                <a:latin typeface="Gill Sans Nova Light" panose="020F0302020204030204" pitchFamily="34" charset="0"/>
                <a:cs typeface="Gill Sans Nova Light" panose="020F0302020204030204" pitchFamily="34" charset="0"/>
              </a:defRPr>
            </a:lvl1pPr>
            <a:lvl2pPr>
              <a:defRPr lang="en-GB">
                <a:latin typeface="Gill Sans Nova Light" panose="020F0302020204030204" pitchFamily="34" charset="0"/>
                <a:cs typeface="Gill Sans Nova Light" panose="020F0302020204030204" pitchFamily="34" charset="0"/>
              </a:defRPr>
            </a:lvl2pPr>
            <a:lvl3pPr>
              <a:defRPr lang="en-GB">
                <a:latin typeface="Gill Sans Nova Light" panose="020F0302020204030204" pitchFamily="34" charset="0"/>
                <a:cs typeface="Gill Sans Nova Light" panose="020F0302020204030204" pitchFamily="34" charset="0"/>
              </a:defRPr>
            </a:lvl3pPr>
            <a:lvl4pPr>
              <a:defRPr lang="en-GB">
                <a:latin typeface="Gill Sans Nova Light" panose="020F0302020204030204" pitchFamily="34" charset="0"/>
                <a:cs typeface="Gill Sans Nova Light" panose="020F0302020204030204" pitchFamily="34" charset="0"/>
              </a:defRPr>
            </a:lvl4pPr>
            <a:lvl5pPr>
              <a:defRPr lang="en-GB">
                <a:latin typeface="Gill Sans Nova Light" panose="020F0302020204030204" pitchFamily="34" charset="0"/>
                <a:cs typeface="Gill Sans Nova Light" panose="020F0302020204030204" pitchFamily="34" charset="0"/>
              </a:defRPr>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14" name="Footer Placeholder 13">
            <a:extLst>
              <a:ext uri="{FF2B5EF4-FFF2-40B4-BE49-F238E27FC236}">
                <a16:creationId xmlns:a16="http://schemas.microsoft.com/office/drawing/2014/main" id="{C6C79F3B-6B68-BA3C-6CBE-C26E339E450E}"/>
              </a:ext>
            </a:extLst>
          </p:cNvPr>
          <p:cNvSpPr>
            <a:spLocks noGrp="1"/>
          </p:cNvSpPr>
          <p:nvPr>
            <p:ph type="ftr" sz="quarter" idx="10"/>
          </p:nvPr>
        </p:nvSpPr>
        <p:spPr/>
        <p:txBody>
          <a:bodyPr rtlCol="0"/>
          <a:lstStyle>
            <a:defPPr>
              <a:defRPr lang="en-GB"/>
            </a:defPPr>
          </a:lstStyle>
          <a:p>
            <a:pPr rtl="0"/>
            <a:r>
              <a:rPr lang="en-GB"/>
              <a:t>Chetnole &amp; Stockwood Parish Plan in 2023</a:t>
            </a:r>
            <a:endParaRPr lang="en-GB" dirty="0"/>
          </a:p>
        </p:txBody>
      </p:sp>
      <p:sp>
        <p:nvSpPr>
          <p:cNvPr id="15" name="Slide Number Placeholder 14">
            <a:extLst>
              <a:ext uri="{FF2B5EF4-FFF2-40B4-BE49-F238E27FC236}">
                <a16:creationId xmlns:a16="http://schemas.microsoft.com/office/drawing/2014/main" id="{9D503431-982D-5D35-88BF-09474F76D65D}"/>
              </a:ext>
            </a:extLst>
          </p:cNvPr>
          <p:cNvSpPr>
            <a:spLocks noGrp="1"/>
          </p:cNvSpPr>
          <p:nvPr>
            <p:ph type="sldNum" sz="quarter" idx="11"/>
          </p:nvPr>
        </p:nvSpPr>
        <p:spPr/>
        <p:txBody>
          <a:bodyPr rtlCol="0"/>
          <a:lstStyle>
            <a:defPPr>
              <a:defRPr lang="en-GB"/>
            </a:defPPr>
          </a:lstStyle>
          <a:p>
            <a:pPr rtl="0"/>
            <a:fld id="{294A09A9-5501-47C1-A89A-A340965A2BE2}" type="slidenum">
              <a:rPr lang="en-GB" smtClean="0"/>
              <a:pPr/>
              <a:t>‹#›</a:t>
            </a:fld>
            <a:endParaRPr lang="en-GB" dirty="0"/>
          </a:p>
        </p:txBody>
      </p:sp>
    </p:spTree>
    <p:extLst>
      <p:ext uri="{BB962C8B-B14F-4D97-AF65-F5344CB8AC3E}">
        <p14:creationId xmlns:p14="http://schemas.microsoft.com/office/powerpoint/2010/main" val="3791044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68407D-A1C4-B842-0C34-B2DE8AD312D3}"/>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8" name="Rectangle 7">
            <a:extLst>
              <a:ext uri="{FF2B5EF4-FFF2-40B4-BE49-F238E27FC236}">
                <a16:creationId xmlns:a16="http://schemas.microsoft.com/office/drawing/2014/main" id="{DA1AE7FB-DFC0-DCDA-47AD-6ED81A6427FA}"/>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10" name="Picture 9" descr="A picture containing mollusk, insect&#10;&#10;Description automatically generated">
            <a:extLst>
              <a:ext uri="{FF2B5EF4-FFF2-40B4-BE49-F238E27FC236}">
                <a16:creationId xmlns:a16="http://schemas.microsoft.com/office/drawing/2014/main" id="{7A4DFCBA-879E-D6C9-9F81-B4F9225423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2" name="Title 1">
            <a:extLst>
              <a:ext uri="{FF2B5EF4-FFF2-40B4-BE49-F238E27FC236}">
                <a16:creationId xmlns:a16="http://schemas.microsoft.com/office/drawing/2014/main" id="{B8562BF3-1BFC-6948-02E0-8A1C121C387A}"/>
              </a:ext>
            </a:extLst>
          </p:cNvPr>
          <p:cNvSpPr>
            <a:spLocks noGrp="1"/>
          </p:cNvSpPr>
          <p:nvPr>
            <p:ph type="title"/>
          </p:nvPr>
        </p:nvSpPr>
        <p:spPr>
          <a:xfrm>
            <a:off x="381000" y="381000"/>
            <a:ext cx="11430000" cy="1325563"/>
          </a:xfrm>
        </p:spPr>
        <p:txBody>
          <a:bodyPr rtlCol="0"/>
          <a:lstStyle>
            <a:lvl1pPr algn="ctr">
              <a:defRPr lang="en-GB"/>
            </a:lvl1pPr>
          </a:lstStyle>
          <a:p>
            <a:pPr rtl="0"/>
            <a:r>
              <a:rPr lang="en-US"/>
              <a:t>Click to edit Master title style</a:t>
            </a:r>
            <a:endParaRPr lang="en-GB"/>
          </a:p>
        </p:txBody>
      </p:sp>
      <p:sp>
        <p:nvSpPr>
          <p:cNvPr id="3" name="Footer Placeholder 2">
            <a:extLst>
              <a:ext uri="{FF2B5EF4-FFF2-40B4-BE49-F238E27FC236}">
                <a16:creationId xmlns:a16="http://schemas.microsoft.com/office/drawing/2014/main" id="{E158D7F8-0920-52BA-580D-07249122876C}"/>
              </a:ext>
            </a:extLst>
          </p:cNvPr>
          <p:cNvSpPr>
            <a:spLocks noGrp="1"/>
          </p:cNvSpPr>
          <p:nvPr>
            <p:ph type="ftr" sz="quarter" idx="10"/>
          </p:nvPr>
        </p:nvSpPr>
        <p:spPr/>
        <p:txBody>
          <a:bodyPr rtlCol="0"/>
          <a:lstStyle>
            <a:defPPr>
              <a:defRPr lang="en-GB"/>
            </a:defPPr>
          </a:lstStyle>
          <a:p>
            <a:pPr rtl="0"/>
            <a:r>
              <a:rPr lang="en-GB"/>
              <a:t>Chetnole &amp; Stockwood Parish Plan in 2023</a:t>
            </a:r>
            <a:endParaRPr lang="en-GB" dirty="0"/>
          </a:p>
        </p:txBody>
      </p:sp>
      <p:sp>
        <p:nvSpPr>
          <p:cNvPr id="4" name="Slide Number Placeholder 3">
            <a:extLst>
              <a:ext uri="{FF2B5EF4-FFF2-40B4-BE49-F238E27FC236}">
                <a16:creationId xmlns:a16="http://schemas.microsoft.com/office/drawing/2014/main" id="{9E6611EB-89A4-4C55-4032-4D0C418398DB}"/>
              </a:ext>
            </a:extLst>
          </p:cNvPr>
          <p:cNvSpPr>
            <a:spLocks noGrp="1"/>
          </p:cNvSpPr>
          <p:nvPr>
            <p:ph type="sldNum" sz="quarter" idx="11"/>
          </p:nvPr>
        </p:nvSpPr>
        <p:spPr/>
        <p:txBody>
          <a:bodyPr rtlCol="0"/>
          <a:lstStyle>
            <a:defPPr>
              <a:defRPr lang="en-GB"/>
            </a:defPPr>
          </a:lstStyle>
          <a:p>
            <a:pPr rtl="0"/>
            <a:fld id="{294A09A9-5501-47C1-A89A-A340965A2BE2}" type="slidenum">
              <a:rPr lang="en-GB" smtClean="0"/>
              <a:pPr/>
              <a:t>‹#›</a:t>
            </a:fld>
            <a:endParaRPr lang="en-GB" dirty="0"/>
          </a:p>
        </p:txBody>
      </p:sp>
      <p:sp>
        <p:nvSpPr>
          <p:cNvPr id="12" name="Content Placeholder 11">
            <a:extLst>
              <a:ext uri="{FF2B5EF4-FFF2-40B4-BE49-F238E27FC236}">
                <a16:creationId xmlns:a16="http://schemas.microsoft.com/office/drawing/2014/main" id="{C6963F99-41C3-5ED4-AAD8-B904145CC7EA}"/>
              </a:ext>
            </a:extLst>
          </p:cNvPr>
          <p:cNvSpPr>
            <a:spLocks noGrp="1"/>
          </p:cNvSpPr>
          <p:nvPr>
            <p:ph sz="quarter" idx="12"/>
          </p:nvPr>
        </p:nvSpPr>
        <p:spPr>
          <a:xfrm>
            <a:off x="975360" y="2615184"/>
            <a:ext cx="10241280" cy="3319272"/>
          </a:xfrm>
        </p:spPr>
        <p:txBody>
          <a:bodyPr rtlCol="0"/>
          <a:lstStyle>
            <a:defPPr>
              <a:defRPr lang="en-GB"/>
            </a:def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Tree>
    <p:extLst>
      <p:ext uri="{BB962C8B-B14F-4D97-AF65-F5344CB8AC3E}">
        <p14:creationId xmlns:p14="http://schemas.microsoft.com/office/powerpoint/2010/main" val="2918034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2F7EB7A-F5B6-E308-68EE-3065E2B039A6}"/>
              </a:ext>
            </a:extLst>
          </p:cNvPr>
          <p:cNvSpPr/>
          <p:nvPr userDrawn="1"/>
        </p:nvSpPr>
        <p:spPr>
          <a:xfrm>
            <a:off x="0" y="0"/>
            <a:ext cx="4873752"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36" name="Picture 35" descr="A close-up of a tree&#10;&#10;Description automatically generated with medium confidence">
            <a:extLst>
              <a:ext uri="{FF2B5EF4-FFF2-40B4-BE49-F238E27FC236}">
                <a16:creationId xmlns:a16="http://schemas.microsoft.com/office/drawing/2014/main" id="{FED57607-56F6-9FD5-F0A8-DE0BCFE896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866459" flipH="1">
            <a:off x="2282032" y="1589693"/>
            <a:ext cx="970220" cy="2236127"/>
          </a:xfrm>
          <a:prstGeom prst="rect">
            <a:avLst/>
          </a:prstGeom>
        </p:spPr>
      </p:pic>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6291072" y="978408"/>
            <a:ext cx="4974336" cy="1325880"/>
          </a:xfrm>
        </p:spPr>
        <p:txBody>
          <a:bodyPr rtlCol="0"/>
          <a:lstStyle>
            <a:defPPr>
              <a:defRPr lang="en-GB"/>
            </a:defPPr>
          </a:lstStyle>
          <a:p>
            <a:pPr rtl="0"/>
            <a:r>
              <a:rPr lang="en-US"/>
              <a:t>Click to edit Master title style</a:t>
            </a:r>
            <a:endParaRPr lang="en-GB"/>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rtlCol="0"/>
          <a:lstStyle>
            <a:defPPr>
              <a:defRPr lang="en-GB"/>
            </a:defPPr>
          </a:lstStyle>
          <a:p>
            <a:pPr rtl="0"/>
            <a:r>
              <a:rPr lang="en-GB"/>
              <a:t>Chetnole &amp; Stockwood Parish Plan in 2023</a:t>
            </a:r>
            <a:endParaRPr lang="en-GB"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rtlCol="0"/>
          <a:lstStyle>
            <a:defPPr>
              <a:defRPr lang="en-GB"/>
            </a:defPPr>
          </a:lstStyle>
          <a:p>
            <a:pPr rtl="0"/>
            <a:fld id="{294A09A9-5501-47C1-A89A-A340965A2BE2}" type="slidenum">
              <a:rPr lang="en-GB" smtClean="0"/>
              <a:t>‹#›</a:t>
            </a:fld>
            <a:endParaRPr lang="en-GB" dirty="0"/>
          </a:p>
        </p:txBody>
      </p:sp>
      <p:sp>
        <p:nvSpPr>
          <p:cNvPr id="29" name="Text Placeholder 2">
            <a:extLst>
              <a:ext uri="{FF2B5EF4-FFF2-40B4-BE49-F238E27FC236}">
                <a16:creationId xmlns:a16="http://schemas.microsoft.com/office/drawing/2014/main" id="{DEF26CDF-94D4-BA22-7D14-8D3289040C90}"/>
              </a:ext>
            </a:extLst>
          </p:cNvPr>
          <p:cNvSpPr>
            <a:spLocks noGrp="1"/>
          </p:cNvSpPr>
          <p:nvPr>
            <p:ph type="body" idx="1"/>
          </p:nvPr>
        </p:nvSpPr>
        <p:spPr>
          <a:xfrm>
            <a:off x="6291072" y="2322576"/>
            <a:ext cx="5065776" cy="448056"/>
          </a:xfrm>
        </p:spPr>
        <p:txBody>
          <a:bodyPr rtlCol="0" anchor="b">
            <a:normAutofit/>
          </a:bodyPr>
          <a:lstStyle>
            <a:lvl1pPr marL="0" indent="0">
              <a:buFont typeface="Arial" panose="020B0604020202020204" pitchFamily="34" charset="0"/>
              <a:buNone/>
              <a:defRPr lang="en-GB" sz="2000" b="0">
                <a:latin typeface="+mj-lt"/>
              </a:defRPr>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30" name="Content Placeholder 3">
            <a:extLst>
              <a:ext uri="{FF2B5EF4-FFF2-40B4-BE49-F238E27FC236}">
                <a16:creationId xmlns:a16="http://schemas.microsoft.com/office/drawing/2014/main" id="{0017BF0C-B2B7-932F-A9AE-5BFAE4AB5C4D}"/>
              </a:ext>
            </a:extLst>
          </p:cNvPr>
          <p:cNvSpPr>
            <a:spLocks noGrp="1"/>
          </p:cNvSpPr>
          <p:nvPr>
            <p:ph sz="half" idx="2"/>
          </p:nvPr>
        </p:nvSpPr>
        <p:spPr>
          <a:xfrm>
            <a:off x="6289612" y="2770632"/>
            <a:ext cx="5065776" cy="1554480"/>
          </a:xfrm>
        </p:spPr>
        <p:txBody>
          <a:bodyPr rtlCol="0">
            <a:normAutofit/>
          </a:bodyPr>
          <a:lstStyle>
            <a:lvl1pPr marL="228600" indent="-228600">
              <a:buClr>
                <a:srgbClr val="73292A"/>
              </a:buClr>
              <a:buFont typeface="Arial" panose="020B0604020202020204" pitchFamily="34" charset="0"/>
              <a:buChar char="•"/>
              <a:defRPr lang="en-GB" sz="1600"/>
            </a:lvl1pPr>
            <a:lvl2pPr marL="685800" indent="-228600">
              <a:buClr>
                <a:srgbClr val="73292A"/>
              </a:buClr>
              <a:buFont typeface="Arial" panose="020B0604020202020204" pitchFamily="34" charset="0"/>
              <a:buChar char="•"/>
              <a:defRPr lang="en-GB" sz="1400"/>
            </a:lvl2pPr>
            <a:lvl3pPr marL="1143000" indent="-228600">
              <a:buClr>
                <a:srgbClr val="73292A"/>
              </a:buClr>
              <a:buFont typeface="Arial" panose="020B0604020202020204" pitchFamily="34" charset="0"/>
              <a:buChar char="•"/>
              <a:defRPr lang="en-GB" sz="1200"/>
            </a:lvl3pPr>
            <a:lvl4pPr marL="1600200" indent="-228600">
              <a:buClr>
                <a:srgbClr val="73292A"/>
              </a:buClr>
              <a:buFont typeface="Arial" panose="020B0604020202020204" pitchFamily="34" charset="0"/>
              <a:buChar char="•"/>
              <a:defRPr lang="en-GB" sz="1100"/>
            </a:lvl4pPr>
            <a:lvl5pPr marL="2057400" indent="-228600">
              <a:buClr>
                <a:srgbClr val="73292A"/>
              </a:buClr>
              <a:buFont typeface="Arial" panose="020B0604020202020204" pitchFamily="34" charset="0"/>
              <a:buChar char="•"/>
              <a:defRPr lang="en-GB" sz="11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31" name="Text Placeholder 4">
            <a:extLst>
              <a:ext uri="{FF2B5EF4-FFF2-40B4-BE49-F238E27FC236}">
                <a16:creationId xmlns:a16="http://schemas.microsoft.com/office/drawing/2014/main" id="{DEAB8B47-DF86-7C9F-F027-2D4D22B2EA50}"/>
              </a:ext>
            </a:extLst>
          </p:cNvPr>
          <p:cNvSpPr>
            <a:spLocks noGrp="1"/>
          </p:cNvSpPr>
          <p:nvPr>
            <p:ph type="body" sz="quarter" idx="3"/>
          </p:nvPr>
        </p:nvSpPr>
        <p:spPr>
          <a:xfrm>
            <a:off x="6289612" y="4361688"/>
            <a:ext cx="5065776" cy="448056"/>
          </a:xfrm>
        </p:spPr>
        <p:txBody>
          <a:bodyPr rtlCol="0" anchor="b">
            <a:normAutofit/>
          </a:bodyPr>
          <a:lstStyle>
            <a:lvl1pPr marL="0" indent="0">
              <a:buFont typeface="Arial" panose="020B0604020202020204" pitchFamily="34" charset="0"/>
              <a:buNone/>
              <a:defRPr lang="en-GB" sz="2000" b="0">
                <a:latin typeface="+mj-lt"/>
              </a:defRPr>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32" name="Content Placeholder 5">
            <a:extLst>
              <a:ext uri="{FF2B5EF4-FFF2-40B4-BE49-F238E27FC236}">
                <a16:creationId xmlns:a16="http://schemas.microsoft.com/office/drawing/2014/main" id="{9BEB2D80-6263-5794-6A1A-CFF345F7A92E}"/>
              </a:ext>
            </a:extLst>
          </p:cNvPr>
          <p:cNvSpPr>
            <a:spLocks noGrp="1"/>
          </p:cNvSpPr>
          <p:nvPr>
            <p:ph sz="quarter" idx="4"/>
          </p:nvPr>
        </p:nvSpPr>
        <p:spPr>
          <a:xfrm>
            <a:off x="6289612" y="4791456"/>
            <a:ext cx="5065776" cy="1408176"/>
          </a:xfrm>
        </p:spPr>
        <p:txBody>
          <a:bodyPr rtlCol="0">
            <a:normAutofit/>
          </a:bodyPr>
          <a:lstStyle>
            <a:lvl1pPr>
              <a:buClr>
                <a:srgbClr val="73292A"/>
              </a:buClr>
              <a:defRPr lang="en-GB" sz="1600"/>
            </a:lvl1pPr>
            <a:lvl2pPr>
              <a:buClr>
                <a:srgbClr val="73292A"/>
              </a:buClr>
              <a:defRPr lang="en-GB" sz="1400"/>
            </a:lvl2pPr>
            <a:lvl3pPr>
              <a:buClr>
                <a:srgbClr val="73292A"/>
              </a:buClr>
              <a:defRPr lang="en-GB" sz="1200"/>
            </a:lvl3pPr>
            <a:lvl4pPr>
              <a:buClr>
                <a:srgbClr val="73292A"/>
              </a:buClr>
              <a:defRPr lang="en-GB" sz="1100"/>
            </a:lvl4pPr>
            <a:lvl5pPr>
              <a:buClr>
                <a:srgbClr val="73292A"/>
              </a:buClr>
              <a:defRPr lang="en-GB" sz="11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pic>
        <p:nvPicPr>
          <p:cNvPr id="38" name="Picture 37" descr="A group of flowers&#10;&#10;Description automatically generated with low confidence">
            <a:extLst>
              <a:ext uri="{FF2B5EF4-FFF2-40B4-BE49-F238E27FC236}">
                <a16:creationId xmlns:a16="http://schemas.microsoft.com/office/drawing/2014/main" id="{5B08C513-7071-2499-7E9D-CFD5A027C0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1019083" y="2260473"/>
            <a:ext cx="1245309" cy="2314810"/>
          </a:xfrm>
          <a:prstGeom prst="rect">
            <a:avLst/>
          </a:prstGeom>
        </p:spPr>
      </p:pic>
      <p:sp>
        <p:nvSpPr>
          <p:cNvPr id="34" name="Text Placeholder 33">
            <a:extLst>
              <a:ext uri="{FF2B5EF4-FFF2-40B4-BE49-F238E27FC236}">
                <a16:creationId xmlns:a16="http://schemas.microsoft.com/office/drawing/2014/main" id="{BD46E6E9-39FE-B605-0786-F7F7E656F9B0}"/>
              </a:ext>
            </a:extLst>
          </p:cNvPr>
          <p:cNvSpPr>
            <a:spLocks noGrp="1"/>
          </p:cNvSpPr>
          <p:nvPr>
            <p:ph type="body" sz="quarter" idx="13" hasCustomPrompt="1"/>
          </p:nvPr>
        </p:nvSpPr>
        <p:spPr>
          <a:xfrm>
            <a:off x="466344" y="1426464"/>
            <a:ext cx="3922776" cy="4242816"/>
          </a:xfrm>
        </p:spPr>
        <p:txBody>
          <a:bodyPr rtlCol="0" anchor="ctr">
            <a:normAutofit/>
          </a:bodyPr>
          <a:lstStyle>
            <a:lvl1pPr marL="0" indent="0" algn="ctr">
              <a:spcBef>
                <a:spcPts val="0"/>
              </a:spcBef>
              <a:buNone/>
              <a:defRPr lang="en-GB" sz="30000">
                <a:solidFill>
                  <a:schemeClr val="bg1"/>
                </a:solidFill>
                <a:latin typeface="+mj-lt"/>
              </a:defRPr>
            </a:lvl1pPr>
          </a:lstStyle>
          <a:p>
            <a:pPr lvl="0" rtl="0"/>
            <a:r>
              <a:rPr lang="en-GB"/>
              <a:t>X</a:t>
            </a:r>
          </a:p>
        </p:txBody>
      </p:sp>
    </p:spTree>
    <p:extLst>
      <p:ext uri="{BB962C8B-B14F-4D97-AF65-F5344CB8AC3E}">
        <p14:creationId xmlns:p14="http://schemas.microsoft.com/office/powerpoint/2010/main" val="4062460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1_Comparison">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88546F5-5752-9595-980A-9978EC65B179}"/>
              </a:ext>
            </a:extLst>
          </p:cNvPr>
          <p:cNvSpPr/>
          <p:nvPr userDrawn="1"/>
        </p:nvSpPr>
        <p:spPr>
          <a:xfrm>
            <a:off x="491679" y="319214"/>
            <a:ext cx="11208641" cy="585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cxnSp>
        <p:nvCxnSpPr>
          <p:cNvPr id="12" name="Straight Connector 11">
            <a:extLst>
              <a:ext uri="{FF2B5EF4-FFF2-40B4-BE49-F238E27FC236}">
                <a16:creationId xmlns:a16="http://schemas.microsoft.com/office/drawing/2014/main" id="{788B1DFD-B7E9-D65B-0A47-8D442617B0D0}"/>
              </a:ext>
            </a:extLst>
          </p:cNvPr>
          <p:cNvCxnSpPr>
            <a:cxnSpLocks/>
          </p:cNvCxnSpPr>
          <p:nvPr userDrawn="1"/>
        </p:nvCxnSpPr>
        <p:spPr>
          <a:xfrm>
            <a:off x="837235" y="1767119"/>
            <a:ext cx="1051656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descr="A picture containing mollusk, insect&#10;&#10;Description automatically generated">
            <a:extLst>
              <a:ext uri="{FF2B5EF4-FFF2-40B4-BE49-F238E27FC236}">
                <a16:creationId xmlns:a16="http://schemas.microsoft.com/office/drawing/2014/main" id="{4190CCC3-E5E8-9E96-318B-F3F62E2328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658" y="1631192"/>
            <a:ext cx="1207554" cy="354511"/>
          </a:xfrm>
          <a:prstGeom prst="rect">
            <a:avLst/>
          </a:prstGeom>
        </p:spPr>
      </p:pic>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839788" y="365125"/>
            <a:ext cx="10515600" cy="1325563"/>
          </a:xfrm>
        </p:spPr>
        <p:txBody>
          <a:bodyPr rtlCol="0"/>
          <a:lstStyle>
            <a:lvl1pPr algn="ctr">
              <a:defRPr lang="en-GB"/>
            </a:lvl1pPr>
          </a:lstStyle>
          <a:p>
            <a:pPr rtl="0"/>
            <a:r>
              <a:rPr lang="en-US"/>
              <a:t>Click to edit Master title style</a:t>
            </a:r>
            <a:endParaRPr lang="en-GB"/>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p:nvPr>
        </p:nvSpPr>
        <p:spPr>
          <a:xfrm>
            <a:off x="1124712" y="2161563"/>
            <a:ext cx="3200400" cy="427797"/>
          </a:xfrm>
        </p:spPr>
        <p:txBody>
          <a:bodyPr rtlCol="0" anchor="b">
            <a:normAutofit/>
          </a:bodyPr>
          <a:lstStyle>
            <a:lvl1pPr marL="0" indent="0">
              <a:buNone/>
              <a:defRPr lang="en-GB" sz="2000" b="0">
                <a:latin typeface="+mj-lt"/>
              </a:defRPr>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1124712" y="2629116"/>
            <a:ext cx="3200400" cy="3320861"/>
          </a:xfrm>
        </p:spPr>
        <p:txBody>
          <a:bodyPr rtlCol="0">
            <a:normAutofit/>
          </a:bodyPr>
          <a:lstStyle>
            <a:lvl1pPr marL="228600" indent="-228600">
              <a:buClr>
                <a:srgbClr val="73292A"/>
              </a:buClr>
              <a:buFont typeface="Arial" panose="020B0604020202020204" pitchFamily="34" charset="0"/>
              <a:buChar char="•"/>
              <a:defRPr lang="en-GB" sz="1600"/>
            </a:lvl1pPr>
            <a:lvl2pPr marL="685800" indent="-228600">
              <a:buClr>
                <a:srgbClr val="73292A"/>
              </a:buClr>
              <a:buFont typeface="Arial" panose="020B0604020202020204" pitchFamily="34" charset="0"/>
              <a:buChar char="•"/>
              <a:defRPr lang="en-GB" sz="1400"/>
            </a:lvl2pPr>
            <a:lvl3pPr marL="1143000" indent="-228600">
              <a:buClr>
                <a:srgbClr val="73292A"/>
              </a:buClr>
              <a:buFont typeface="Arial" panose="020B0604020202020204" pitchFamily="34" charset="0"/>
              <a:buChar char="•"/>
              <a:defRPr lang="en-GB" sz="1200"/>
            </a:lvl3pPr>
            <a:lvl4pPr marL="1600200" indent="-228600">
              <a:buClr>
                <a:srgbClr val="73292A"/>
              </a:buClr>
              <a:buFont typeface="Arial" panose="020B0604020202020204" pitchFamily="34" charset="0"/>
              <a:buChar char="•"/>
              <a:defRPr lang="en-GB" sz="1100"/>
            </a:lvl4pPr>
            <a:lvl5pPr marL="2057400" indent="-228600">
              <a:buClr>
                <a:srgbClr val="73292A"/>
              </a:buClr>
              <a:buFont typeface="Arial" panose="020B0604020202020204" pitchFamily="34" charset="0"/>
              <a:buChar char="•"/>
              <a:defRPr lang="en-GB" sz="11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p:nvPr>
        </p:nvSpPr>
        <p:spPr>
          <a:xfrm>
            <a:off x="4498848" y="2161563"/>
            <a:ext cx="3200400" cy="427797"/>
          </a:xfrm>
        </p:spPr>
        <p:txBody>
          <a:bodyPr rtlCol="0" anchor="b">
            <a:normAutofit/>
          </a:bodyPr>
          <a:lstStyle>
            <a:lvl1pPr marL="0" indent="0">
              <a:buNone/>
              <a:defRPr lang="en-GB" sz="2000" b="0">
                <a:latin typeface="+mj-lt"/>
              </a:defRPr>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4498848" y="2629116"/>
            <a:ext cx="3200400" cy="3320861"/>
          </a:xfrm>
        </p:spPr>
        <p:txBody>
          <a:bodyPr rtlCol="0">
            <a:normAutofit/>
          </a:bodyPr>
          <a:lstStyle>
            <a:lvl1pPr>
              <a:buClr>
                <a:srgbClr val="73292A"/>
              </a:buClr>
              <a:defRPr lang="en-GB" sz="1600"/>
            </a:lvl1pPr>
            <a:lvl2pPr>
              <a:buClr>
                <a:srgbClr val="73292A"/>
              </a:buClr>
              <a:defRPr lang="en-GB" sz="1400"/>
            </a:lvl2pPr>
            <a:lvl3pPr>
              <a:buClr>
                <a:srgbClr val="73292A"/>
              </a:buClr>
              <a:defRPr lang="en-GB" sz="1200"/>
            </a:lvl3pPr>
            <a:lvl4pPr>
              <a:buClr>
                <a:srgbClr val="73292A"/>
              </a:buClr>
              <a:defRPr lang="en-GB" sz="1100"/>
            </a:lvl4pPr>
            <a:lvl5pPr>
              <a:buClr>
                <a:srgbClr val="73292A"/>
              </a:buClr>
              <a:defRPr lang="en-GB" sz="11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rtlCol="0"/>
          <a:lstStyle>
            <a:defPPr>
              <a:defRPr lang="en-GB"/>
            </a:defPPr>
          </a:lstStyle>
          <a:p>
            <a:pPr rtl="0"/>
            <a:r>
              <a:rPr lang="en-GB"/>
              <a:t>Chetnole &amp; Stockwood Parish Plan in 2023</a:t>
            </a:r>
            <a:endParaRPr lang="en-GB"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rtlCol="0"/>
          <a:lstStyle>
            <a:defPPr>
              <a:defRPr lang="en-GB"/>
            </a:defPPr>
          </a:lstStyle>
          <a:p>
            <a:pPr rtl="0"/>
            <a:fld id="{294A09A9-5501-47C1-A89A-A340965A2BE2}" type="slidenum">
              <a:rPr lang="en-GB" smtClean="0"/>
              <a:t>‹#›</a:t>
            </a:fld>
            <a:endParaRPr lang="en-GB" dirty="0"/>
          </a:p>
        </p:txBody>
      </p:sp>
      <p:sp>
        <p:nvSpPr>
          <p:cNvPr id="15" name="Text Placeholder 4">
            <a:extLst>
              <a:ext uri="{FF2B5EF4-FFF2-40B4-BE49-F238E27FC236}">
                <a16:creationId xmlns:a16="http://schemas.microsoft.com/office/drawing/2014/main" id="{F270D939-D128-D431-82CE-9C15D5A7AA9A}"/>
              </a:ext>
            </a:extLst>
          </p:cNvPr>
          <p:cNvSpPr>
            <a:spLocks noGrp="1"/>
          </p:cNvSpPr>
          <p:nvPr>
            <p:ph type="body" sz="quarter" idx="13"/>
          </p:nvPr>
        </p:nvSpPr>
        <p:spPr>
          <a:xfrm>
            <a:off x="7909560" y="2161563"/>
            <a:ext cx="3200400" cy="427797"/>
          </a:xfrm>
        </p:spPr>
        <p:txBody>
          <a:bodyPr rtlCol="0" anchor="b">
            <a:normAutofit/>
          </a:bodyPr>
          <a:lstStyle>
            <a:lvl1pPr marL="0" indent="0">
              <a:buNone/>
              <a:defRPr lang="en-GB" sz="2000" b="0">
                <a:latin typeface="+mj-lt"/>
              </a:defRPr>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16" name="Content Placeholder 5">
            <a:extLst>
              <a:ext uri="{FF2B5EF4-FFF2-40B4-BE49-F238E27FC236}">
                <a16:creationId xmlns:a16="http://schemas.microsoft.com/office/drawing/2014/main" id="{4AAE69C6-BB37-BC70-8424-BC928D19C91A}"/>
              </a:ext>
            </a:extLst>
          </p:cNvPr>
          <p:cNvSpPr>
            <a:spLocks noGrp="1"/>
          </p:cNvSpPr>
          <p:nvPr>
            <p:ph sz="quarter" idx="14"/>
          </p:nvPr>
        </p:nvSpPr>
        <p:spPr>
          <a:xfrm>
            <a:off x="7909560" y="2629116"/>
            <a:ext cx="3200400" cy="3320861"/>
          </a:xfrm>
        </p:spPr>
        <p:txBody>
          <a:bodyPr rtlCol="0">
            <a:normAutofit/>
          </a:bodyPr>
          <a:lstStyle>
            <a:lvl1pPr>
              <a:buClr>
                <a:srgbClr val="73292A"/>
              </a:buClr>
              <a:defRPr lang="en-GB" sz="1600"/>
            </a:lvl1pPr>
            <a:lvl2pPr>
              <a:buClr>
                <a:srgbClr val="73292A"/>
              </a:buClr>
              <a:defRPr lang="en-GB" sz="1400"/>
            </a:lvl2pPr>
            <a:lvl3pPr>
              <a:buClr>
                <a:srgbClr val="73292A"/>
              </a:buClr>
              <a:defRPr lang="en-GB" sz="1200"/>
            </a:lvl3pPr>
            <a:lvl4pPr>
              <a:buClr>
                <a:srgbClr val="73292A"/>
              </a:buClr>
              <a:defRPr lang="en-GB" sz="1100"/>
            </a:lvl4pPr>
            <a:lvl5pPr>
              <a:buClr>
                <a:srgbClr val="73292A"/>
              </a:buClr>
              <a:defRPr lang="en-GB" sz="11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Tree>
    <p:extLst>
      <p:ext uri="{BB962C8B-B14F-4D97-AF65-F5344CB8AC3E}">
        <p14:creationId xmlns:p14="http://schemas.microsoft.com/office/powerpoint/2010/main" val="3169908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6" name="Picture 5" descr="A picture containing fabric&#10;&#10;Description automatically generated">
            <a:extLst>
              <a:ext uri="{FF2B5EF4-FFF2-40B4-BE49-F238E27FC236}">
                <a16:creationId xmlns:a16="http://schemas.microsoft.com/office/drawing/2014/main" id="{E0606CB6-3E28-F128-51B5-3786D74048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8" name="Rectangle 17">
            <a:extLst>
              <a:ext uri="{FF2B5EF4-FFF2-40B4-BE49-F238E27FC236}">
                <a16:creationId xmlns:a16="http://schemas.microsoft.com/office/drawing/2014/main" id="{E64BBC1B-7DD9-DA00-15CC-B446DA472005}"/>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8" name="Picture 7" descr="A picture containing flower, plant&#10;&#10;Description automatically generated">
            <a:extLst>
              <a:ext uri="{FF2B5EF4-FFF2-40B4-BE49-F238E27FC236}">
                <a16:creationId xmlns:a16="http://schemas.microsoft.com/office/drawing/2014/main" id="{C88A03B2-8C41-A023-CB90-5F79A1F01A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pic>
        <p:nvPicPr>
          <p:cNvPr id="10" name="Picture 9" descr="A close-up of a flower&#10;&#10;Description automatically generated with low confidence">
            <a:extLst>
              <a:ext uri="{FF2B5EF4-FFF2-40B4-BE49-F238E27FC236}">
                <a16:creationId xmlns:a16="http://schemas.microsoft.com/office/drawing/2014/main" id="{9EA6110C-517A-C447-DB03-9A264F112FB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19809" y="1695833"/>
            <a:ext cx="1155700" cy="4318000"/>
          </a:xfrm>
          <a:prstGeom prst="rect">
            <a:avLst/>
          </a:prstGeom>
        </p:spPr>
      </p:pic>
      <p:pic>
        <p:nvPicPr>
          <p:cNvPr id="12" name="Picture 11" descr="A close-up of a flower&#10;&#10;Description automatically generated with low confidence">
            <a:extLst>
              <a:ext uri="{FF2B5EF4-FFF2-40B4-BE49-F238E27FC236}">
                <a16:creationId xmlns:a16="http://schemas.microsoft.com/office/drawing/2014/main" id="{DC4249CD-2B45-A435-5B21-CFA70421386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66749" y="381916"/>
            <a:ext cx="1155700" cy="4318000"/>
          </a:xfrm>
          <a:prstGeom prst="rect">
            <a:avLst/>
          </a:prstGeom>
        </p:spPr>
      </p:pic>
      <p:sp>
        <p:nvSpPr>
          <p:cNvPr id="14" name="Rectangle 13">
            <a:extLst>
              <a:ext uri="{FF2B5EF4-FFF2-40B4-BE49-F238E27FC236}">
                <a16:creationId xmlns:a16="http://schemas.microsoft.com/office/drawing/2014/main" id="{7A7568A0-F819-551E-4780-20A651246990}"/>
              </a:ext>
            </a:extLst>
          </p:cNvPr>
          <p:cNvSpPr/>
          <p:nvPr userDrawn="1"/>
        </p:nvSpPr>
        <p:spPr>
          <a:xfrm>
            <a:off x="1024128" y="2162946"/>
            <a:ext cx="3794760" cy="2536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16" name="Rectangle 15">
            <a:extLst>
              <a:ext uri="{FF2B5EF4-FFF2-40B4-BE49-F238E27FC236}">
                <a16:creationId xmlns:a16="http://schemas.microsoft.com/office/drawing/2014/main" id="{5711D903-56F9-B09B-0443-A76786804823}"/>
              </a:ext>
            </a:extLst>
          </p:cNvPr>
          <p:cNvSpPr/>
          <p:nvPr userDrawn="1"/>
        </p:nvSpPr>
        <p:spPr>
          <a:xfrm>
            <a:off x="1131655" y="2264499"/>
            <a:ext cx="3585549" cy="233542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2" name="Title 1">
            <a:extLst>
              <a:ext uri="{FF2B5EF4-FFF2-40B4-BE49-F238E27FC236}">
                <a16:creationId xmlns:a16="http://schemas.microsoft.com/office/drawing/2014/main" id="{D9D91551-9B41-0ACF-0BE6-9D174E6957FD}"/>
              </a:ext>
            </a:extLst>
          </p:cNvPr>
          <p:cNvSpPr>
            <a:spLocks noGrp="1"/>
          </p:cNvSpPr>
          <p:nvPr>
            <p:ph type="title"/>
          </p:nvPr>
        </p:nvSpPr>
        <p:spPr>
          <a:xfrm>
            <a:off x="1472184" y="2889504"/>
            <a:ext cx="2852928" cy="1088136"/>
          </a:xfrm>
        </p:spPr>
        <p:txBody>
          <a:bodyPr rtlCol="0"/>
          <a:lstStyle>
            <a:lvl1pPr algn="ctr">
              <a:defRPr lang="en-GB"/>
            </a:lvl1pPr>
          </a:lstStyle>
          <a:p>
            <a:pPr rtl="0"/>
            <a:r>
              <a:rPr lang="en-US"/>
              <a:t>Click to edit Master title style</a:t>
            </a:r>
            <a:endParaRPr lang="en-GB"/>
          </a:p>
        </p:txBody>
      </p:sp>
      <p:sp>
        <p:nvSpPr>
          <p:cNvPr id="19" name="Content Placeholder 2">
            <a:extLst>
              <a:ext uri="{FF2B5EF4-FFF2-40B4-BE49-F238E27FC236}">
                <a16:creationId xmlns:a16="http://schemas.microsoft.com/office/drawing/2014/main" id="{545D3FB1-678F-0A9A-CCB6-435CE57DA0F6}"/>
              </a:ext>
            </a:extLst>
          </p:cNvPr>
          <p:cNvSpPr>
            <a:spLocks noGrp="1"/>
          </p:cNvSpPr>
          <p:nvPr>
            <p:ph idx="1"/>
          </p:nvPr>
        </p:nvSpPr>
        <p:spPr>
          <a:xfrm>
            <a:off x="8211312" y="2011680"/>
            <a:ext cx="2999232" cy="2843784"/>
          </a:xfrm>
        </p:spPr>
        <p:txBody>
          <a:bodyPr rtlCol="0" anchor="ctr">
            <a:normAutofit/>
          </a:bodyPr>
          <a:lstStyle>
            <a:lvl1pPr marL="0" indent="0" algn="l">
              <a:lnSpc>
                <a:spcPct val="150000"/>
              </a:lnSpc>
              <a:buNone/>
              <a:defRPr lang="en-GB" sz="2400">
                <a:latin typeface="Gill Sans Nova Light" panose="020F0302020204030204" pitchFamily="34" charset="0"/>
                <a:cs typeface="Gill Sans Nova Light" panose="020F0302020204030204" pitchFamily="34" charset="0"/>
              </a:defRPr>
            </a:lvl1pPr>
            <a:lvl2pPr algn="l">
              <a:lnSpc>
                <a:spcPct val="150000"/>
              </a:lnSpc>
              <a:defRPr lang="en-GB" sz="2000">
                <a:latin typeface="Gill Sans Nova Light" panose="020F0302020204030204" pitchFamily="34" charset="0"/>
                <a:cs typeface="Gill Sans Nova Light" panose="020F0302020204030204" pitchFamily="34" charset="0"/>
              </a:defRPr>
            </a:lvl2pPr>
            <a:lvl3pPr algn="ctr">
              <a:defRPr lang="en-GB" sz="1600">
                <a:latin typeface="Gill Sans Nova Light" panose="020F0302020204030204" pitchFamily="34" charset="0"/>
                <a:cs typeface="Gill Sans Nova Light" panose="020F0302020204030204" pitchFamily="34" charset="0"/>
              </a:defRPr>
            </a:lvl3pPr>
            <a:lvl4pPr algn="ctr">
              <a:defRPr lang="en-GB" sz="1400">
                <a:latin typeface="Gill Sans Nova Light" panose="020F0302020204030204" pitchFamily="34" charset="0"/>
                <a:cs typeface="Gill Sans Nova Light" panose="020F0302020204030204" pitchFamily="34" charset="0"/>
              </a:defRPr>
            </a:lvl4pPr>
            <a:lvl5pPr algn="ctr">
              <a:defRPr lang="en-GB" sz="1400">
                <a:latin typeface="Gill Sans Nova Light" panose="020F0302020204030204" pitchFamily="34" charset="0"/>
                <a:cs typeface="Gill Sans Nova Light" panose="020F0302020204030204" pitchFamily="34" charset="0"/>
              </a:defRPr>
            </a:lvl5pPr>
          </a:lstStyle>
          <a:p>
            <a:pPr lvl="0" rtl="0"/>
            <a:r>
              <a:rPr lang="en-US"/>
              <a:t>Click to edit Master text styles</a:t>
            </a:r>
          </a:p>
          <a:p>
            <a:pPr lvl="1" rtl="0"/>
            <a:r>
              <a:rPr lang="en-US"/>
              <a:t>Second level</a:t>
            </a:r>
          </a:p>
        </p:txBody>
      </p:sp>
    </p:spTree>
    <p:extLst>
      <p:ext uri="{BB962C8B-B14F-4D97-AF65-F5344CB8AC3E}">
        <p14:creationId xmlns:p14="http://schemas.microsoft.com/office/powerpoint/2010/main" val="3482466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D362110-9E75-C1E6-F3D3-769A27CB658B}"/>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10" name="Rectangle 9">
            <a:extLst>
              <a:ext uri="{FF2B5EF4-FFF2-40B4-BE49-F238E27FC236}">
                <a16:creationId xmlns:a16="http://schemas.microsoft.com/office/drawing/2014/main" id="{80E61109-4A99-6337-9E7D-6AE0370E2A33}"/>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11" name="Picture 10" descr="A picture containing mollusk, insect&#10;&#10;Description automatically generated">
            <a:extLst>
              <a:ext uri="{FF2B5EF4-FFF2-40B4-BE49-F238E27FC236}">
                <a16:creationId xmlns:a16="http://schemas.microsoft.com/office/drawing/2014/main" id="{13B4663F-72DF-CD37-DE9D-C35DFB37E8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12" name="Title 1">
            <a:extLst>
              <a:ext uri="{FF2B5EF4-FFF2-40B4-BE49-F238E27FC236}">
                <a16:creationId xmlns:a16="http://schemas.microsoft.com/office/drawing/2014/main" id="{C48BE494-2D3C-A618-4422-6EA9496986DA}"/>
              </a:ext>
            </a:extLst>
          </p:cNvPr>
          <p:cNvSpPr>
            <a:spLocks noGrp="1"/>
          </p:cNvSpPr>
          <p:nvPr>
            <p:ph type="title"/>
          </p:nvPr>
        </p:nvSpPr>
        <p:spPr>
          <a:xfrm>
            <a:off x="381000" y="381000"/>
            <a:ext cx="11430000" cy="1325563"/>
          </a:xfrm>
        </p:spPr>
        <p:txBody>
          <a:bodyPr rtlCol="0"/>
          <a:lstStyle>
            <a:lvl1pPr algn="ctr">
              <a:defRPr lang="en-GB"/>
            </a:lvl1pPr>
          </a:lstStyle>
          <a:p>
            <a:pPr rtl="0"/>
            <a:r>
              <a:rPr lang="en-US"/>
              <a:t>Click to edit Master title style</a:t>
            </a:r>
            <a:endParaRPr lang="en-GB"/>
          </a:p>
        </p:txBody>
      </p:sp>
      <p:sp>
        <p:nvSpPr>
          <p:cNvPr id="3" name="Content Placeholder 2">
            <a:extLst>
              <a:ext uri="{FF2B5EF4-FFF2-40B4-BE49-F238E27FC236}">
                <a16:creationId xmlns:a16="http://schemas.microsoft.com/office/drawing/2014/main" id="{56069ADF-8CD9-4E77-BB8D-70D8824C5AE3}"/>
              </a:ext>
            </a:extLst>
          </p:cNvPr>
          <p:cNvSpPr>
            <a:spLocks noGrp="1"/>
          </p:cNvSpPr>
          <p:nvPr>
            <p:ph sz="half" idx="1"/>
          </p:nvPr>
        </p:nvSpPr>
        <p:spPr>
          <a:xfrm>
            <a:off x="838200" y="2628461"/>
            <a:ext cx="5181600" cy="3548501"/>
          </a:xfrm>
        </p:spPr>
        <p:txBody>
          <a:bodyPr rtlCol="0"/>
          <a:lstStyle>
            <a:defPPr>
              <a:defRPr lang="en-GB"/>
            </a:def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4" name="Content Placeholder 3">
            <a:extLst>
              <a:ext uri="{FF2B5EF4-FFF2-40B4-BE49-F238E27FC236}">
                <a16:creationId xmlns:a16="http://schemas.microsoft.com/office/drawing/2014/main" id="{F75F077D-E901-4AA9-B062-1C37FF407BFD}"/>
              </a:ext>
            </a:extLst>
          </p:cNvPr>
          <p:cNvSpPr>
            <a:spLocks noGrp="1"/>
          </p:cNvSpPr>
          <p:nvPr>
            <p:ph sz="half" idx="2"/>
          </p:nvPr>
        </p:nvSpPr>
        <p:spPr>
          <a:xfrm>
            <a:off x="6172200" y="2628461"/>
            <a:ext cx="5181600" cy="3548501"/>
          </a:xfrm>
        </p:spPr>
        <p:txBody>
          <a:bodyPr rtlCol="0"/>
          <a:lstStyle>
            <a:defPPr>
              <a:defRPr lang="en-GB"/>
            </a:def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5" name="Footer Placeholder 4">
            <a:extLst>
              <a:ext uri="{FF2B5EF4-FFF2-40B4-BE49-F238E27FC236}">
                <a16:creationId xmlns:a16="http://schemas.microsoft.com/office/drawing/2014/main" id="{C119B248-9F11-0A11-E6AF-776D371E14A3}"/>
              </a:ext>
            </a:extLst>
          </p:cNvPr>
          <p:cNvSpPr>
            <a:spLocks noGrp="1"/>
          </p:cNvSpPr>
          <p:nvPr>
            <p:ph type="ftr" sz="quarter" idx="10"/>
          </p:nvPr>
        </p:nvSpPr>
        <p:spPr/>
        <p:txBody>
          <a:bodyPr rtlCol="0"/>
          <a:lstStyle>
            <a:defPPr>
              <a:defRPr lang="en-GB"/>
            </a:defPPr>
          </a:lstStyle>
          <a:p>
            <a:pPr rtl="0"/>
            <a:r>
              <a:rPr lang="en-GB"/>
              <a:t>Chetnole &amp; Stockwood Parish Plan in 2023</a:t>
            </a:r>
            <a:endParaRPr lang="en-GB" dirty="0"/>
          </a:p>
        </p:txBody>
      </p:sp>
      <p:sp>
        <p:nvSpPr>
          <p:cNvPr id="8" name="Slide Number Placeholder 7">
            <a:extLst>
              <a:ext uri="{FF2B5EF4-FFF2-40B4-BE49-F238E27FC236}">
                <a16:creationId xmlns:a16="http://schemas.microsoft.com/office/drawing/2014/main" id="{85EFD48A-F270-E4EE-7C35-F4304F3DDF35}"/>
              </a:ext>
            </a:extLst>
          </p:cNvPr>
          <p:cNvSpPr>
            <a:spLocks noGrp="1"/>
          </p:cNvSpPr>
          <p:nvPr>
            <p:ph type="sldNum" sz="quarter" idx="11"/>
          </p:nvPr>
        </p:nvSpPr>
        <p:spPr/>
        <p:txBody>
          <a:bodyPr rtlCol="0"/>
          <a:lstStyle>
            <a:defPPr>
              <a:defRPr lang="en-GB"/>
            </a:defPPr>
          </a:lstStyle>
          <a:p>
            <a:pPr rtl="0"/>
            <a:fld id="{294A09A9-5501-47C1-A89A-A340965A2BE2}" type="slidenum">
              <a:rPr lang="en-GB" smtClean="0"/>
              <a:pPr/>
              <a:t>‹#›</a:t>
            </a:fld>
            <a:endParaRPr lang="en-GB" dirty="0"/>
          </a:p>
        </p:txBody>
      </p:sp>
    </p:spTree>
    <p:extLst>
      <p:ext uri="{BB962C8B-B14F-4D97-AF65-F5344CB8AC3E}">
        <p14:creationId xmlns:p14="http://schemas.microsoft.com/office/powerpoint/2010/main" val="3010694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A7DEB86-4C56-EB31-FEEE-EC8AA99FB456}"/>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6" name="Rectangle 5">
            <a:extLst>
              <a:ext uri="{FF2B5EF4-FFF2-40B4-BE49-F238E27FC236}">
                <a16:creationId xmlns:a16="http://schemas.microsoft.com/office/drawing/2014/main" id="{F3C19EDA-96E7-C255-DFF9-F36A187EBACD}"/>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7" name="Picture 6" descr="A picture containing mollusk, insect&#10;&#10;Description automatically generated">
            <a:extLst>
              <a:ext uri="{FF2B5EF4-FFF2-40B4-BE49-F238E27FC236}">
                <a16:creationId xmlns:a16="http://schemas.microsoft.com/office/drawing/2014/main" id="{FAD938FE-3B63-4832-B610-64346C069F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8" name="Title 1">
            <a:extLst>
              <a:ext uri="{FF2B5EF4-FFF2-40B4-BE49-F238E27FC236}">
                <a16:creationId xmlns:a16="http://schemas.microsoft.com/office/drawing/2014/main" id="{5B38128B-385C-B928-A4A8-BD98929D3DD4}"/>
              </a:ext>
            </a:extLst>
          </p:cNvPr>
          <p:cNvSpPr>
            <a:spLocks noGrp="1"/>
          </p:cNvSpPr>
          <p:nvPr>
            <p:ph type="title"/>
          </p:nvPr>
        </p:nvSpPr>
        <p:spPr>
          <a:xfrm>
            <a:off x="381000" y="381000"/>
            <a:ext cx="11430000" cy="1325563"/>
          </a:xfrm>
        </p:spPr>
        <p:txBody>
          <a:bodyPr rtlCol="0"/>
          <a:lstStyle>
            <a:lvl1pPr algn="ctr">
              <a:defRPr lang="en-GB"/>
            </a:lvl1pPr>
          </a:lstStyle>
          <a:p>
            <a:pPr rtl="0"/>
            <a:r>
              <a:rPr lang="en-US"/>
              <a:t>Click to edit Master title style</a:t>
            </a:r>
            <a:endParaRPr lang="en-GB"/>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rtlCol="0"/>
          <a:lstStyle>
            <a:defPPr>
              <a:defRPr lang="en-GB"/>
            </a:defPPr>
          </a:lstStyle>
          <a:p>
            <a:pPr rtl="0"/>
            <a:r>
              <a:rPr lang="en-GB"/>
              <a:t>Chetnole &amp; Stockwood Parish Plan in 2023</a:t>
            </a:r>
            <a:endParaRPr lang="en-GB"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rtlCol="0"/>
          <a:lstStyle>
            <a:defPPr>
              <a:defRPr lang="en-GB"/>
            </a:defPPr>
          </a:lstStyle>
          <a:p>
            <a:pPr rtl="0"/>
            <a:fld id="{294A09A9-5501-47C1-A89A-A340965A2BE2}" type="slidenum">
              <a:rPr lang="en-GB" smtClean="0"/>
              <a:t>‹#›</a:t>
            </a:fld>
            <a:endParaRPr lang="en-GB" dirty="0"/>
          </a:p>
        </p:txBody>
      </p:sp>
    </p:spTree>
    <p:extLst>
      <p:ext uri="{BB962C8B-B14F-4D97-AF65-F5344CB8AC3E}">
        <p14:creationId xmlns:p14="http://schemas.microsoft.com/office/powerpoint/2010/main" val="1476947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tx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AC6CA6E-C1AB-4B24-80C7-A4B12640BE6F}"/>
              </a:ext>
            </a:extLst>
          </p:cNvPr>
          <p:cNvSpPr>
            <a:spLocks noGrp="1"/>
          </p:cNvSpPr>
          <p:nvPr>
            <p:ph type="ftr" sz="quarter" idx="11"/>
          </p:nvPr>
        </p:nvSpPr>
        <p:spPr/>
        <p:txBody>
          <a:bodyPr rtlCol="0"/>
          <a:lstStyle>
            <a:defPPr>
              <a:defRPr lang="en-GB"/>
            </a:defPPr>
          </a:lstStyle>
          <a:p>
            <a:pPr rtl="0"/>
            <a:r>
              <a:rPr lang="en-GB"/>
              <a:t>Chetnole &amp; Stockwood Parish Plan in 2023</a:t>
            </a:r>
            <a:endParaRPr lang="en-GB" dirty="0"/>
          </a:p>
        </p:txBody>
      </p:sp>
      <p:sp>
        <p:nvSpPr>
          <p:cNvPr id="4" name="Slide Number Placeholder 3">
            <a:extLst>
              <a:ext uri="{FF2B5EF4-FFF2-40B4-BE49-F238E27FC236}">
                <a16:creationId xmlns:a16="http://schemas.microsoft.com/office/drawing/2014/main" id="{4F5EFB41-7AD3-4519-95E7-416BFA1AECAB}"/>
              </a:ext>
            </a:extLst>
          </p:cNvPr>
          <p:cNvSpPr>
            <a:spLocks noGrp="1"/>
          </p:cNvSpPr>
          <p:nvPr>
            <p:ph type="sldNum" sz="quarter" idx="12"/>
          </p:nvPr>
        </p:nvSpPr>
        <p:spPr/>
        <p:txBody>
          <a:bodyPr rtlCol="0"/>
          <a:lstStyle>
            <a:defPPr>
              <a:defRPr lang="en-GB"/>
            </a:defPPr>
          </a:lstStyle>
          <a:p>
            <a:pPr rtl="0"/>
            <a:fld id="{294A09A9-5501-47C1-A89A-A340965A2BE2}" type="slidenum">
              <a:rPr lang="en-GB" smtClean="0"/>
              <a:t>‹#›</a:t>
            </a:fld>
            <a:endParaRPr lang="en-GB" dirty="0"/>
          </a:p>
        </p:txBody>
      </p:sp>
    </p:spTree>
    <p:extLst>
      <p:ext uri="{BB962C8B-B14F-4D97-AF65-F5344CB8AC3E}">
        <p14:creationId xmlns:p14="http://schemas.microsoft.com/office/powerpoint/2010/main" val="2875107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BD6A3-F987-4FCC-A6EF-2EF0D33C0888}"/>
              </a:ext>
            </a:extLst>
          </p:cNvPr>
          <p:cNvSpPr>
            <a:spLocks noGrp="1"/>
          </p:cNvSpPr>
          <p:nvPr>
            <p:ph type="title"/>
          </p:nvPr>
        </p:nvSpPr>
        <p:spPr>
          <a:xfrm>
            <a:off x="839788" y="457200"/>
            <a:ext cx="3932237" cy="1600200"/>
          </a:xfrm>
        </p:spPr>
        <p:txBody>
          <a:bodyPr rtlCol="0" anchor="b"/>
          <a:lstStyle>
            <a:lvl1pPr>
              <a:defRPr lang="en-GB" sz="3200"/>
            </a:lvl1pPr>
          </a:lstStyle>
          <a:p>
            <a:pPr rtl="0"/>
            <a:r>
              <a:rPr lang="en-US"/>
              <a:t>Click to edit Master title style</a:t>
            </a:r>
            <a:endParaRPr lang="en-GB"/>
          </a:p>
        </p:txBody>
      </p:sp>
      <p:sp>
        <p:nvSpPr>
          <p:cNvPr id="3" name="Content Placeholder 2">
            <a:extLst>
              <a:ext uri="{FF2B5EF4-FFF2-40B4-BE49-F238E27FC236}">
                <a16:creationId xmlns:a16="http://schemas.microsoft.com/office/drawing/2014/main" id="{4C3F06A0-63CE-4272-B90E-4F20296BFBEB}"/>
              </a:ext>
            </a:extLst>
          </p:cNvPr>
          <p:cNvSpPr>
            <a:spLocks noGrp="1"/>
          </p:cNvSpPr>
          <p:nvPr>
            <p:ph idx="1"/>
          </p:nvPr>
        </p:nvSpPr>
        <p:spPr>
          <a:xfrm>
            <a:off x="5183188" y="987425"/>
            <a:ext cx="6172200" cy="4873625"/>
          </a:xfrm>
        </p:spPr>
        <p:txBody>
          <a:bodyPr rtlCol="0"/>
          <a:lstStyle>
            <a:lvl1pPr>
              <a:defRPr lang="en-GB" sz="3200"/>
            </a:lvl1pPr>
            <a:lvl2pPr>
              <a:defRPr lang="en-GB" sz="2800"/>
            </a:lvl2pPr>
            <a:lvl3pPr>
              <a:defRPr lang="en-GB" sz="2400"/>
            </a:lvl3pPr>
            <a:lvl4pPr>
              <a:defRPr lang="en-GB" sz="2000"/>
            </a:lvl4pPr>
            <a:lvl5pPr>
              <a:defRPr lang="en-GB" sz="2000"/>
            </a:lvl5pPr>
            <a:lvl6pPr>
              <a:defRPr lang="en-GB" sz="2000"/>
            </a:lvl6pPr>
            <a:lvl7pPr>
              <a:defRPr lang="en-GB" sz="2000"/>
            </a:lvl7pPr>
            <a:lvl8pPr>
              <a:defRPr lang="en-GB" sz="2000"/>
            </a:lvl8pPr>
            <a:lvl9pPr>
              <a:defRPr lang="en-GB" sz="2000"/>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4" name="Text Placeholder 3">
            <a:extLst>
              <a:ext uri="{FF2B5EF4-FFF2-40B4-BE49-F238E27FC236}">
                <a16:creationId xmlns:a16="http://schemas.microsoft.com/office/drawing/2014/main" id="{08467220-06E3-427A-B4D3-9B0030E09DBB}"/>
              </a:ext>
            </a:extLst>
          </p:cNvPr>
          <p:cNvSpPr>
            <a:spLocks noGrp="1"/>
          </p:cNvSpPr>
          <p:nvPr>
            <p:ph type="body" sz="half" idx="2"/>
          </p:nvPr>
        </p:nvSpPr>
        <p:spPr>
          <a:xfrm>
            <a:off x="839788" y="2057400"/>
            <a:ext cx="3932237" cy="3811588"/>
          </a:xfrm>
        </p:spPr>
        <p:txBody>
          <a:bodyPr rtlCol="0"/>
          <a:lstStyle>
            <a:lvl1pPr marL="0" indent="0">
              <a:buNone/>
              <a:defRPr lang="en-GB" sz="1600"/>
            </a:lvl1pPr>
            <a:lvl2pPr marL="457200" indent="0">
              <a:buNone/>
              <a:defRPr lang="en-GB" sz="1400"/>
            </a:lvl2pPr>
            <a:lvl3pPr marL="914400" indent="0">
              <a:buNone/>
              <a:defRPr lang="en-GB" sz="1200"/>
            </a:lvl3pPr>
            <a:lvl4pPr marL="1371600" indent="0">
              <a:buNone/>
              <a:defRPr lang="en-GB" sz="1000"/>
            </a:lvl4pPr>
            <a:lvl5pPr marL="1828800" indent="0">
              <a:buNone/>
              <a:defRPr lang="en-GB" sz="1000"/>
            </a:lvl5pPr>
            <a:lvl6pPr marL="2286000" indent="0">
              <a:buNone/>
              <a:defRPr lang="en-GB" sz="1000"/>
            </a:lvl6pPr>
            <a:lvl7pPr marL="2743200" indent="0">
              <a:buNone/>
              <a:defRPr lang="en-GB" sz="1000"/>
            </a:lvl7pPr>
            <a:lvl8pPr marL="3200400" indent="0">
              <a:buNone/>
              <a:defRPr lang="en-GB" sz="1000"/>
            </a:lvl8pPr>
            <a:lvl9pPr marL="3657600" indent="0">
              <a:buNone/>
              <a:defRPr lang="en-GB" sz="1000"/>
            </a:lvl9pPr>
          </a:lstStyle>
          <a:p>
            <a:pPr lvl="0" rtl="0"/>
            <a:r>
              <a:rPr lang="en-US"/>
              <a:t>Click to edit Master text styles</a:t>
            </a:r>
          </a:p>
        </p:txBody>
      </p:sp>
      <p:sp>
        <p:nvSpPr>
          <p:cNvPr id="6" name="Footer Placeholder 5">
            <a:extLst>
              <a:ext uri="{FF2B5EF4-FFF2-40B4-BE49-F238E27FC236}">
                <a16:creationId xmlns:a16="http://schemas.microsoft.com/office/drawing/2014/main" id="{F5AEF53B-C85C-47DB-ADE4-C1D9FA682945}"/>
              </a:ext>
            </a:extLst>
          </p:cNvPr>
          <p:cNvSpPr>
            <a:spLocks noGrp="1"/>
          </p:cNvSpPr>
          <p:nvPr>
            <p:ph type="ftr" sz="quarter" idx="11"/>
          </p:nvPr>
        </p:nvSpPr>
        <p:spPr/>
        <p:txBody>
          <a:bodyPr rtlCol="0"/>
          <a:lstStyle>
            <a:defPPr>
              <a:defRPr lang="en-GB"/>
            </a:defPPr>
          </a:lstStyle>
          <a:p>
            <a:pPr rtl="0"/>
            <a:r>
              <a:rPr lang="en-GB"/>
              <a:t>Chetnole &amp; Stockwood Parish Plan in 2023</a:t>
            </a:r>
            <a:endParaRPr lang="en-GB" dirty="0"/>
          </a:p>
        </p:txBody>
      </p:sp>
      <p:sp>
        <p:nvSpPr>
          <p:cNvPr id="7" name="Slide Number Placeholder 6">
            <a:extLst>
              <a:ext uri="{FF2B5EF4-FFF2-40B4-BE49-F238E27FC236}">
                <a16:creationId xmlns:a16="http://schemas.microsoft.com/office/drawing/2014/main" id="{DFD4FD38-14E5-4C36-B948-8BF3F794ED8C}"/>
              </a:ext>
            </a:extLst>
          </p:cNvPr>
          <p:cNvSpPr>
            <a:spLocks noGrp="1"/>
          </p:cNvSpPr>
          <p:nvPr>
            <p:ph type="sldNum" sz="quarter" idx="12"/>
          </p:nvPr>
        </p:nvSpPr>
        <p:spPr/>
        <p:txBody>
          <a:bodyPr rtlCol="0"/>
          <a:lstStyle>
            <a:defPPr>
              <a:defRPr lang="en-GB"/>
            </a:defPPr>
          </a:lstStyle>
          <a:p>
            <a:pPr rtl="0"/>
            <a:fld id="{294A09A9-5501-47C1-A89A-A340965A2BE2}" type="slidenum">
              <a:rPr lang="en-GB" smtClean="0"/>
              <a:t>‹#›</a:t>
            </a:fld>
            <a:endParaRPr lang="en-GB" dirty="0"/>
          </a:p>
        </p:txBody>
      </p:sp>
    </p:spTree>
    <p:extLst>
      <p:ext uri="{BB962C8B-B14F-4D97-AF65-F5344CB8AC3E}">
        <p14:creationId xmlns:p14="http://schemas.microsoft.com/office/powerpoint/2010/main" val="799200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08F2A-1C19-4116-80DF-E24EDDF283FF}"/>
              </a:ext>
            </a:extLst>
          </p:cNvPr>
          <p:cNvSpPr>
            <a:spLocks noGrp="1"/>
          </p:cNvSpPr>
          <p:nvPr>
            <p:ph type="title"/>
          </p:nvPr>
        </p:nvSpPr>
        <p:spPr>
          <a:xfrm>
            <a:off x="839788" y="457200"/>
            <a:ext cx="3932237" cy="1600200"/>
          </a:xfrm>
        </p:spPr>
        <p:txBody>
          <a:bodyPr rtlCol="0" anchor="b"/>
          <a:lstStyle>
            <a:lvl1pPr>
              <a:defRPr lang="en-GB" sz="3200"/>
            </a:lvl1pPr>
          </a:lstStyle>
          <a:p>
            <a:pPr rtl="0"/>
            <a:r>
              <a:rPr lang="en-US"/>
              <a:t>Click to edit Master title style</a:t>
            </a:r>
            <a:endParaRPr lang="en-GB"/>
          </a:p>
        </p:txBody>
      </p:sp>
      <p:sp>
        <p:nvSpPr>
          <p:cNvPr id="3" name="Picture Placeholder 2">
            <a:extLst>
              <a:ext uri="{FF2B5EF4-FFF2-40B4-BE49-F238E27FC236}">
                <a16:creationId xmlns:a16="http://schemas.microsoft.com/office/drawing/2014/main" id="{08A489A7-7CA6-4CC9-B634-FCB2E102C6B9}"/>
              </a:ext>
            </a:extLst>
          </p:cNvPr>
          <p:cNvSpPr>
            <a:spLocks noGrp="1"/>
          </p:cNvSpPr>
          <p:nvPr>
            <p:ph type="pic" idx="1"/>
          </p:nvPr>
        </p:nvSpPr>
        <p:spPr>
          <a:xfrm>
            <a:off x="5183188" y="987425"/>
            <a:ext cx="6172200" cy="4873625"/>
          </a:xfrm>
        </p:spPr>
        <p:txBody>
          <a:bodyPr rtlCol="0"/>
          <a:lstStyle>
            <a:lvl1pPr marL="0" indent="0">
              <a:buNone/>
              <a:defRPr lang="en-GB" sz="3200"/>
            </a:lvl1pPr>
            <a:lvl2pPr marL="457200" indent="0">
              <a:buNone/>
              <a:defRPr lang="en-GB" sz="2800"/>
            </a:lvl2pPr>
            <a:lvl3pPr marL="914400" indent="0">
              <a:buNone/>
              <a:defRPr lang="en-GB" sz="2400"/>
            </a:lvl3pPr>
            <a:lvl4pPr marL="1371600" indent="0">
              <a:buNone/>
              <a:defRPr lang="en-GB" sz="2000"/>
            </a:lvl4pPr>
            <a:lvl5pPr marL="1828800" indent="0">
              <a:buNone/>
              <a:defRPr lang="en-GB" sz="2000"/>
            </a:lvl5pPr>
            <a:lvl6pPr marL="2286000" indent="0">
              <a:buNone/>
              <a:defRPr lang="en-GB" sz="2000"/>
            </a:lvl6pPr>
            <a:lvl7pPr marL="2743200" indent="0">
              <a:buNone/>
              <a:defRPr lang="en-GB" sz="2000"/>
            </a:lvl7pPr>
            <a:lvl8pPr marL="3200400" indent="0">
              <a:buNone/>
              <a:defRPr lang="en-GB" sz="2000"/>
            </a:lvl8pPr>
            <a:lvl9pPr marL="3657600" indent="0">
              <a:buNone/>
              <a:defRPr lang="en-GB" sz="2000"/>
            </a:lvl9pPr>
          </a:lstStyle>
          <a:p>
            <a:pPr rtl="0"/>
            <a:r>
              <a:rPr lang="en-US"/>
              <a:t>Click icon to add picture</a:t>
            </a:r>
            <a:endParaRPr lang="en-GB" dirty="0"/>
          </a:p>
        </p:txBody>
      </p:sp>
      <p:sp>
        <p:nvSpPr>
          <p:cNvPr id="4" name="Text Placeholder 3">
            <a:extLst>
              <a:ext uri="{FF2B5EF4-FFF2-40B4-BE49-F238E27FC236}">
                <a16:creationId xmlns:a16="http://schemas.microsoft.com/office/drawing/2014/main" id="{7DF5F80D-1DB9-4E0A-8F68-924FC1C9C3BA}"/>
              </a:ext>
            </a:extLst>
          </p:cNvPr>
          <p:cNvSpPr>
            <a:spLocks noGrp="1"/>
          </p:cNvSpPr>
          <p:nvPr>
            <p:ph type="body" sz="half" idx="2"/>
          </p:nvPr>
        </p:nvSpPr>
        <p:spPr>
          <a:xfrm>
            <a:off x="839788" y="2057400"/>
            <a:ext cx="3932237" cy="3811588"/>
          </a:xfrm>
        </p:spPr>
        <p:txBody>
          <a:bodyPr rtlCol="0"/>
          <a:lstStyle>
            <a:lvl1pPr marL="0" indent="0">
              <a:buNone/>
              <a:defRPr lang="en-GB" sz="1600"/>
            </a:lvl1pPr>
            <a:lvl2pPr marL="457200" indent="0">
              <a:buNone/>
              <a:defRPr lang="en-GB" sz="1400"/>
            </a:lvl2pPr>
            <a:lvl3pPr marL="914400" indent="0">
              <a:buNone/>
              <a:defRPr lang="en-GB" sz="1200"/>
            </a:lvl3pPr>
            <a:lvl4pPr marL="1371600" indent="0">
              <a:buNone/>
              <a:defRPr lang="en-GB" sz="1000"/>
            </a:lvl4pPr>
            <a:lvl5pPr marL="1828800" indent="0">
              <a:buNone/>
              <a:defRPr lang="en-GB" sz="1000"/>
            </a:lvl5pPr>
            <a:lvl6pPr marL="2286000" indent="0">
              <a:buNone/>
              <a:defRPr lang="en-GB" sz="1000"/>
            </a:lvl6pPr>
            <a:lvl7pPr marL="2743200" indent="0">
              <a:buNone/>
              <a:defRPr lang="en-GB" sz="1000"/>
            </a:lvl7pPr>
            <a:lvl8pPr marL="3200400" indent="0">
              <a:buNone/>
              <a:defRPr lang="en-GB" sz="1000"/>
            </a:lvl8pPr>
            <a:lvl9pPr marL="3657600" indent="0">
              <a:buNone/>
              <a:defRPr lang="en-GB" sz="1000"/>
            </a:lvl9pPr>
          </a:lstStyle>
          <a:p>
            <a:pPr lvl="0" rtl="0"/>
            <a:r>
              <a:rPr lang="en-US"/>
              <a:t>Click to edit Master text styles</a:t>
            </a:r>
          </a:p>
        </p:txBody>
      </p:sp>
      <p:sp>
        <p:nvSpPr>
          <p:cNvPr id="6" name="Footer Placeholder 5">
            <a:extLst>
              <a:ext uri="{FF2B5EF4-FFF2-40B4-BE49-F238E27FC236}">
                <a16:creationId xmlns:a16="http://schemas.microsoft.com/office/drawing/2014/main" id="{08DA4DA3-10C7-48A6-9B15-38222B8CAD42}"/>
              </a:ext>
            </a:extLst>
          </p:cNvPr>
          <p:cNvSpPr>
            <a:spLocks noGrp="1"/>
          </p:cNvSpPr>
          <p:nvPr>
            <p:ph type="ftr" sz="quarter" idx="11"/>
          </p:nvPr>
        </p:nvSpPr>
        <p:spPr/>
        <p:txBody>
          <a:bodyPr rtlCol="0"/>
          <a:lstStyle>
            <a:defPPr>
              <a:defRPr lang="en-GB"/>
            </a:defPPr>
          </a:lstStyle>
          <a:p>
            <a:pPr rtl="0"/>
            <a:r>
              <a:rPr lang="en-GB"/>
              <a:t>Chetnole &amp; Stockwood Parish Plan in 2023</a:t>
            </a:r>
            <a:endParaRPr lang="en-GB" dirty="0"/>
          </a:p>
        </p:txBody>
      </p:sp>
      <p:sp>
        <p:nvSpPr>
          <p:cNvPr id="7" name="Slide Number Placeholder 6">
            <a:extLst>
              <a:ext uri="{FF2B5EF4-FFF2-40B4-BE49-F238E27FC236}">
                <a16:creationId xmlns:a16="http://schemas.microsoft.com/office/drawing/2014/main" id="{E584E7EE-5B3B-427E-9807-020AEF8C7662}"/>
              </a:ext>
            </a:extLst>
          </p:cNvPr>
          <p:cNvSpPr>
            <a:spLocks noGrp="1"/>
          </p:cNvSpPr>
          <p:nvPr>
            <p:ph type="sldNum" sz="quarter" idx="12"/>
          </p:nvPr>
        </p:nvSpPr>
        <p:spPr/>
        <p:txBody>
          <a:bodyPr rtlCol="0"/>
          <a:lstStyle>
            <a:defPPr>
              <a:defRPr lang="en-GB"/>
            </a:defPPr>
          </a:lstStyle>
          <a:p>
            <a:pPr rtl="0"/>
            <a:fld id="{294A09A9-5501-47C1-A89A-A340965A2BE2}" type="slidenum">
              <a:rPr lang="en-GB" smtClean="0"/>
              <a:t>‹#›</a:t>
            </a:fld>
            <a:endParaRPr lang="en-GB" dirty="0"/>
          </a:p>
        </p:txBody>
      </p:sp>
    </p:spTree>
    <p:extLst>
      <p:ext uri="{BB962C8B-B14F-4D97-AF65-F5344CB8AC3E}">
        <p14:creationId xmlns:p14="http://schemas.microsoft.com/office/powerpoint/2010/main" val="43516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pic>
        <p:nvPicPr>
          <p:cNvPr id="4" name="Picture 3" descr="A picture containing fabric&#10;&#10;Description automatically generated">
            <a:extLst>
              <a:ext uri="{FF2B5EF4-FFF2-40B4-BE49-F238E27FC236}">
                <a16:creationId xmlns:a16="http://schemas.microsoft.com/office/drawing/2014/main" id="{ABAD6905-AD97-1EAF-A4A3-D0BB13B128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0" name="Rectangle 9">
            <a:extLst>
              <a:ext uri="{FF2B5EF4-FFF2-40B4-BE49-F238E27FC236}">
                <a16:creationId xmlns:a16="http://schemas.microsoft.com/office/drawing/2014/main" id="{63BCB4CA-03FB-81F4-F8A2-FA9C0DBDEB11}"/>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13" name="Picture 12" descr="A group of flowers&#10;&#10;Description automatically generated with low confidence">
            <a:extLst>
              <a:ext uri="{FF2B5EF4-FFF2-40B4-BE49-F238E27FC236}">
                <a16:creationId xmlns:a16="http://schemas.microsoft.com/office/drawing/2014/main" id="{138EDBF7-FA56-2BF9-ECFA-6C39FEE8F8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959852" flipH="1">
            <a:off x="1760954" y="2048834"/>
            <a:ext cx="1230524" cy="2287327"/>
          </a:xfrm>
          <a:prstGeom prst="rect">
            <a:avLst/>
          </a:prstGeom>
        </p:spPr>
      </p:pic>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8183880" y="978408"/>
            <a:ext cx="3749040" cy="1325880"/>
          </a:xfrm>
        </p:spPr>
        <p:txBody>
          <a:bodyPr rtlCol="0"/>
          <a:lstStyle>
            <a:defPPr>
              <a:defRPr lang="en-GB"/>
            </a:defPPr>
          </a:lstStyle>
          <a:p>
            <a:pPr rtl="0"/>
            <a:r>
              <a:rPr lang="en-US"/>
              <a:t>Click to edit Master title style</a:t>
            </a:r>
            <a:endParaRPr lang="en-GB"/>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rtlCol="0"/>
          <a:lstStyle>
            <a:defPPr>
              <a:defRPr lang="en-GB"/>
            </a:defPPr>
          </a:lstStyle>
          <a:p>
            <a:pPr rtl="0"/>
            <a:r>
              <a:rPr lang="en-GB"/>
              <a:t>Chetnole &amp; Stockwood Parish Plan in 2023</a:t>
            </a:r>
            <a:endParaRPr lang="en-GB"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rtlCol="0"/>
          <a:lstStyle>
            <a:defPPr>
              <a:defRPr lang="en-GB"/>
            </a:defPPr>
          </a:lstStyle>
          <a:p>
            <a:pPr rtl="0"/>
            <a:fld id="{294A09A9-5501-47C1-A89A-A340965A2BE2}" type="slidenum">
              <a:rPr lang="en-GB" smtClean="0"/>
              <a:t>‹#›</a:t>
            </a:fld>
            <a:endParaRPr lang="en-GB" dirty="0"/>
          </a:p>
        </p:txBody>
      </p:sp>
      <p:sp>
        <p:nvSpPr>
          <p:cNvPr id="32" name="Content Placeholder 5">
            <a:extLst>
              <a:ext uri="{FF2B5EF4-FFF2-40B4-BE49-F238E27FC236}">
                <a16:creationId xmlns:a16="http://schemas.microsoft.com/office/drawing/2014/main" id="{9BEB2D80-6263-5794-6A1A-CFF345F7A92E}"/>
              </a:ext>
            </a:extLst>
          </p:cNvPr>
          <p:cNvSpPr>
            <a:spLocks noGrp="1"/>
          </p:cNvSpPr>
          <p:nvPr>
            <p:ph sz="quarter" idx="4"/>
          </p:nvPr>
        </p:nvSpPr>
        <p:spPr>
          <a:xfrm>
            <a:off x="8183880" y="2194560"/>
            <a:ext cx="3749040" cy="4306824"/>
          </a:xfrm>
        </p:spPr>
        <p:txBody>
          <a:bodyPr rtlCol="0">
            <a:normAutofit/>
          </a:bodyPr>
          <a:lstStyle>
            <a:lvl1pPr marL="0" indent="0">
              <a:lnSpc>
                <a:spcPct val="150000"/>
              </a:lnSpc>
              <a:buClr>
                <a:srgbClr val="73292A"/>
              </a:buClr>
              <a:buNone/>
              <a:defRPr lang="en-GB" sz="2400"/>
            </a:lvl1pPr>
            <a:lvl2pPr marL="228600">
              <a:buClr>
                <a:srgbClr val="73292A"/>
              </a:buClr>
              <a:defRPr lang="en-GB" sz="2000"/>
            </a:lvl2pPr>
            <a:lvl3pPr marL="685800">
              <a:buClr>
                <a:srgbClr val="73292A"/>
              </a:buClr>
              <a:defRPr lang="en-GB" sz="1800"/>
            </a:lvl3pPr>
            <a:lvl4pPr marL="1143000">
              <a:buClr>
                <a:srgbClr val="73292A"/>
              </a:buClr>
              <a:defRPr lang="en-GB" sz="1600"/>
            </a:lvl4pPr>
            <a:lvl5pPr marL="1600200">
              <a:buClr>
                <a:srgbClr val="73292A"/>
              </a:buClr>
              <a:defRPr lang="en-GB" sz="16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pic>
        <p:nvPicPr>
          <p:cNvPr id="6" name="Picture 5" descr="A picture containing flower, plant&#10;&#10;Description automatically generated">
            <a:extLst>
              <a:ext uri="{FF2B5EF4-FFF2-40B4-BE49-F238E27FC236}">
                <a16:creationId xmlns:a16="http://schemas.microsoft.com/office/drawing/2014/main" id="{0FE36A83-31CF-DF76-5708-55ED9FB707E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sp>
        <p:nvSpPr>
          <p:cNvPr id="11" name="Text Placeholder 33">
            <a:extLst>
              <a:ext uri="{FF2B5EF4-FFF2-40B4-BE49-F238E27FC236}">
                <a16:creationId xmlns:a16="http://schemas.microsoft.com/office/drawing/2014/main" id="{5BF6365E-74A9-6D7B-5F20-7C29F29017E5}"/>
              </a:ext>
            </a:extLst>
          </p:cNvPr>
          <p:cNvSpPr>
            <a:spLocks noGrp="1"/>
          </p:cNvSpPr>
          <p:nvPr>
            <p:ph type="body" sz="quarter" idx="13" hasCustomPrompt="1"/>
          </p:nvPr>
        </p:nvSpPr>
        <p:spPr>
          <a:xfrm>
            <a:off x="1225296" y="1426464"/>
            <a:ext cx="3922776" cy="4242816"/>
          </a:xfrm>
        </p:spPr>
        <p:txBody>
          <a:bodyPr rtlCol="0" anchor="ctr">
            <a:normAutofit/>
          </a:bodyPr>
          <a:lstStyle>
            <a:lvl1pPr marL="0" indent="0" algn="ctr">
              <a:spcBef>
                <a:spcPts val="0"/>
              </a:spcBef>
              <a:buNone/>
              <a:defRPr lang="en-GB" sz="30000">
                <a:solidFill>
                  <a:schemeClr val="bg1"/>
                </a:solidFill>
                <a:latin typeface="+mj-lt"/>
              </a:defRPr>
            </a:lvl1pPr>
          </a:lstStyle>
          <a:p>
            <a:pPr lvl="0" rtl="0"/>
            <a:r>
              <a:rPr lang="en-GB"/>
              <a:t>X</a:t>
            </a:r>
          </a:p>
        </p:txBody>
      </p:sp>
    </p:spTree>
    <p:extLst>
      <p:ext uri="{BB962C8B-B14F-4D97-AF65-F5344CB8AC3E}">
        <p14:creationId xmlns:p14="http://schemas.microsoft.com/office/powerpoint/2010/main" val="953980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BB4DE27-1913-8274-9943-46641EA0DAB7}"/>
              </a:ext>
            </a:extLst>
          </p:cNvPr>
          <p:cNvSpPr/>
          <p:nvPr userDrawn="1"/>
        </p:nvSpPr>
        <p:spPr>
          <a:xfrm>
            <a:off x="1174276" y="-756"/>
            <a:ext cx="9843449" cy="5690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solidFill>
                <a:schemeClr val="bg1"/>
              </a:solidFill>
            </a:endParaRPr>
          </a:p>
        </p:txBody>
      </p:sp>
      <p:sp>
        <p:nvSpPr>
          <p:cNvPr id="9" name="Rectangle 8">
            <a:extLst>
              <a:ext uri="{FF2B5EF4-FFF2-40B4-BE49-F238E27FC236}">
                <a16:creationId xmlns:a16="http://schemas.microsoft.com/office/drawing/2014/main" id="{F901AB4A-AE17-BFA4-697C-75EC6407E147}"/>
              </a:ext>
            </a:extLst>
          </p:cNvPr>
          <p:cNvSpPr/>
          <p:nvPr userDrawn="1"/>
        </p:nvSpPr>
        <p:spPr>
          <a:xfrm>
            <a:off x="1604189" y="-13446"/>
            <a:ext cx="8983623" cy="525779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11" name="Picture 10" descr="A picture containing mollusk, insect&#10;&#10;Description automatically generated">
            <a:extLst>
              <a:ext uri="{FF2B5EF4-FFF2-40B4-BE49-F238E27FC236}">
                <a16:creationId xmlns:a16="http://schemas.microsoft.com/office/drawing/2014/main" id="{1C7F01FE-99A8-35BD-05A1-6D93A2578E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2833" y="5110810"/>
            <a:ext cx="1207554" cy="354511"/>
          </a:xfrm>
          <a:prstGeom prst="rect">
            <a:avLst/>
          </a:prstGeom>
        </p:spPr>
      </p:pic>
      <p:pic>
        <p:nvPicPr>
          <p:cNvPr id="13" name="Picture 12">
            <a:extLst>
              <a:ext uri="{FF2B5EF4-FFF2-40B4-BE49-F238E27FC236}">
                <a16:creationId xmlns:a16="http://schemas.microsoft.com/office/drawing/2014/main" id="{E66660DF-FD7A-4340-E854-B4680A6B88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5202474" y="-1953000"/>
            <a:ext cx="1485900" cy="5372100"/>
          </a:xfrm>
          <a:prstGeom prst="rect">
            <a:avLst/>
          </a:prstGeom>
        </p:spPr>
      </p:pic>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748028" y="1389888"/>
            <a:ext cx="8695944" cy="1325880"/>
          </a:xfrm>
        </p:spPr>
        <p:txBody>
          <a:bodyPr rtlCol="0"/>
          <a:lstStyle>
            <a:lvl1pPr algn="ctr">
              <a:defRPr lang="en-GB">
                <a:latin typeface="Baskerville" panose="02020502070401020303" pitchFamily="18" charset="0"/>
                <a:ea typeface="Baskerville" panose="02020502070401020303" pitchFamily="18" charset="0"/>
              </a:defRPr>
            </a:lvl1pPr>
          </a:lstStyle>
          <a:p>
            <a:pPr rtl="0"/>
            <a:r>
              <a:rPr lang="en-US"/>
              <a:t>Click to edit Master title style</a:t>
            </a:r>
            <a:endParaRPr lang="en-GB"/>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2223516" y="2651760"/>
            <a:ext cx="7744968" cy="2697480"/>
          </a:xfrm>
        </p:spPr>
        <p:txBody>
          <a:bodyPr rtlCol="0">
            <a:normAutofit/>
          </a:bodyPr>
          <a:lstStyle>
            <a:lvl1pPr marL="0" indent="0" algn="ctr">
              <a:lnSpc>
                <a:spcPct val="100000"/>
              </a:lnSpc>
              <a:buNone/>
              <a:defRPr lang="en-GB" sz="2000">
                <a:latin typeface="Gill Sans Nova Light" panose="020F0302020204030204" pitchFamily="34" charset="0"/>
                <a:cs typeface="Gill Sans Nova Light" panose="020F0302020204030204" pitchFamily="34" charset="0"/>
              </a:defRPr>
            </a:lvl1pPr>
            <a:lvl2pPr algn="ctr">
              <a:lnSpc>
                <a:spcPct val="100000"/>
              </a:lnSpc>
              <a:defRPr lang="en-GB" sz="1800">
                <a:latin typeface="Gill Sans Nova Light" panose="020F0302020204030204" pitchFamily="34" charset="0"/>
                <a:cs typeface="Gill Sans Nova Light" panose="020F0302020204030204" pitchFamily="34" charset="0"/>
              </a:defRPr>
            </a:lvl2pPr>
            <a:lvl3pPr algn="ctr">
              <a:defRPr lang="en-GB" sz="1600">
                <a:latin typeface="Gill Sans Nova Light" panose="020F0302020204030204" pitchFamily="34" charset="0"/>
                <a:cs typeface="Gill Sans Nova Light" panose="020F0302020204030204" pitchFamily="34" charset="0"/>
              </a:defRPr>
            </a:lvl3pPr>
            <a:lvl4pPr algn="ctr">
              <a:defRPr lang="en-GB" sz="1400">
                <a:latin typeface="Gill Sans Nova Light" panose="020F0302020204030204" pitchFamily="34" charset="0"/>
                <a:cs typeface="Gill Sans Nova Light" panose="020F0302020204030204" pitchFamily="34" charset="0"/>
              </a:defRPr>
            </a:lvl4pPr>
            <a:lvl5pPr algn="ctr">
              <a:defRPr lang="en-GB" sz="1400">
                <a:latin typeface="Gill Sans Nova Light" panose="020F0302020204030204" pitchFamily="34" charset="0"/>
                <a:cs typeface="Gill Sans Nova Light" panose="020F0302020204030204" pitchFamily="34" charset="0"/>
              </a:defRPr>
            </a:lvl5pPr>
          </a:lstStyle>
          <a:p>
            <a:pPr lvl="0" rtl="0"/>
            <a:r>
              <a:rPr lang="en-US"/>
              <a:t>Click to edit Master text styles</a:t>
            </a:r>
          </a:p>
          <a:p>
            <a:pPr lvl="1" rtl="0"/>
            <a:r>
              <a:rPr lang="en-US"/>
              <a:t>Second level</a:t>
            </a:r>
          </a:p>
        </p:txBody>
      </p:sp>
      <p:sp>
        <p:nvSpPr>
          <p:cNvPr id="14" name="Footer Placeholder 13">
            <a:extLst>
              <a:ext uri="{FF2B5EF4-FFF2-40B4-BE49-F238E27FC236}">
                <a16:creationId xmlns:a16="http://schemas.microsoft.com/office/drawing/2014/main" id="{2F05D25C-B703-1868-603E-D468EF44D794}"/>
              </a:ext>
            </a:extLst>
          </p:cNvPr>
          <p:cNvSpPr>
            <a:spLocks noGrp="1"/>
          </p:cNvSpPr>
          <p:nvPr>
            <p:ph type="ftr" sz="quarter" idx="10"/>
          </p:nvPr>
        </p:nvSpPr>
        <p:spPr/>
        <p:txBody>
          <a:bodyPr rtlCol="0"/>
          <a:lstStyle>
            <a:defPPr>
              <a:defRPr lang="en-GB"/>
            </a:defPPr>
          </a:lstStyle>
          <a:p>
            <a:pPr rtl="0"/>
            <a:r>
              <a:rPr lang="en-GB"/>
              <a:t>Chetnole &amp; Stockwood Parish Plan in 2023</a:t>
            </a:r>
            <a:endParaRPr lang="en-GB" dirty="0"/>
          </a:p>
        </p:txBody>
      </p:sp>
      <p:sp>
        <p:nvSpPr>
          <p:cNvPr id="15" name="Slide Number Placeholder 14">
            <a:extLst>
              <a:ext uri="{FF2B5EF4-FFF2-40B4-BE49-F238E27FC236}">
                <a16:creationId xmlns:a16="http://schemas.microsoft.com/office/drawing/2014/main" id="{D8FDB2CC-A975-BC07-042A-228D387E5165}"/>
              </a:ext>
            </a:extLst>
          </p:cNvPr>
          <p:cNvSpPr>
            <a:spLocks noGrp="1"/>
          </p:cNvSpPr>
          <p:nvPr>
            <p:ph type="sldNum" sz="quarter" idx="11"/>
          </p:nvPr>
        </p:nvSpPr>
        <p:spPr/>
        <p:txBody>
          <a:bodyPr rtlCol="0"/>
          <a:lstStyle>
            <a:defPPr>
              <a:defRPr lang="en-GB"/>
            </a:defPPr>
          </a:lstStyle>
          <a:p>
            <a:pPr rtl="0"/>
            <a:fld id="{294A09A9-5501-47C1-A89A-A340965A2BE2}" type="slidenum">
              <a:rPr lang="en-GB" smtClean="0"/>
              <a:pPr/>
              <a:t>‹#›</a:t>
            </a:fld>
            <a:endParaRPr lang="en-GB" dirty="0"/>
          </a:p>
        </p:txBody>
      </p:sp>
    </p:spTree>
    <p:extLst>
      <p:ext uri="{BB962C8B-B14F-4D97-AF65-F5344CB8AC3E}">
        <p14:creationId xmlns:p14="http://schemas.microsoft.com/office/powerpoint/2010/main" val="1120268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8ADFA29-47E3-2E16-12B7-D8031DC04C0D}"/>
              </a:ext>
            </a:extLst>
          </p:cNvPr>
          <p:cNvSpPr/>
          <p:nvPr userDrawn="1"/>
        </p:nvSpPr>
        <p:spPr>
          <a:xfrm>
            <a:off x="0" y="3377183"/>
            <a:ext cx="12192000" cy="2326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11" name="Picture 10" descr="A close up of a plant&#10;&#10;Description automatically generated with low confidence">
            <a:extLst>
              <a:ext uri="{FF2B5EF4-FFF2-40B4-BE49-F238E27FC236}">
                <a16:creationId xmlns:a16="http://schemas.microsoft.com/office/drawing/2014/main" id="{D373DB44-C887-96AC-D32D-B7656F28FB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87322" y="3187511"/>
            <a:ext cx="1422400" cy="5283200"/>
          </a:xfrm>
          <a:prstGeom prst="rect">
            <a:avLst/>
          </a:prstGeom>
        </p:spPr>
      </p:pic>
      <p:pic>
        <p:nvPicPr>
          <p:cNvPr id="9" name="Picture 8" descr="A picture containing bedclothes, fabric&#10;&#10;Description automatically generated">
            <a:extLst>
              <a:ext uri="{FF2B5EF4-FFF2-40B4-BE49-F238E27FC236}">
                <a16:creationId xmlns:a16="http://schemas.microsoft.com/office/drawing/2014/main" id="{6A080FF9-A96B-AA38-428D-5F2CF533D0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5400022" y="287485"/>
            <a:ext cx="1485900" cy="5372100"/>
          </a:xfrm>
          <a:prstGeom prst="rect">
            <a:avLst/>
          </a:prstGeom>
        </p:spPr>
      </p:pic>
      <p:sp>
        <p:nvSpPr>
          <p:cNvPr id="13" name="Rectangle 12">
            <a:extLst>
              <a:ext uri="{FF2B5EF4-FFF2-40B4-BE49-F238E27FC236}">
                <a16:creationId xmlns:a16="http://schemas.microsoft.com/office/drawing/2014/main" id="{25150280-02E2-686D-A130-65EBDA15EF13}"/>
              </a:ext>
            </a:extLst>
          </p:cNvPr>
          <p:cNvSpPr/>
          <p:nvPr userDrawn="1"/>
        </p:nvSpPr>
        <p:spPr>
          <a:xfrm>
            <a:off x="232651" y="3633264"/>
            <a:ext cx="11740896" cy="1789752"/>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latin typeface="Gill Sans Light" panose="020B0302020104020203" pitchFamily="34" charset="-79"/>
              <a:cs typeface="Gill Sans Light" panose="020B0302020104020203" pitchFamily="34" charset="-79"/>
            </a:endParaRPr>
          </a:p>
        </p:txBody>
      </p:sp>
      <p:pic>
        <p:nvPicPr>
          <p:cNvPr id="15" name="Picture 14" descr="A picture containing ceramic ware, porcelain&#10;&#10;Description automatically generated">
            <a:extLst>
              <a:ext uri="{FF2B5EF4-FFF2-40B4-BE49-F238E27FC236}">
                <a16:creationId xmlns:a16="http://schemas.microsoft.com/office/drawing/2014/main" id="{3DD4D68C-6665-333E-98E8-785116A05A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590193">
            <a:off x="6957396" y="5090392"/>
            <a:ext cx="856832" cy="83252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27E0939A-D971-0D79-9B6D-834913C959B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62979" y="3252854"/>
            <a:ext cx="1206427" cy="621355"/>
          </a:xfrm>
          <a:prstGeom prst="rect">
            <a:avLst/>
          </a:prstGeom>
        </p:spPr>
      </p:pic>
      <p:sp>
        <p:nvSpPr>
          <p:cNvPr id="2" name="Title 1">
            <a:extLst>
              <a:ext uri="{FF2B5EF4-FFF2-40B4-BE49-F238E27FC236}">
                <a16:creationId xmlns:a16="http://schemas.microsoft.com/office/drawing/2014/main" id="{A2DFA2E8-50A1-4465-AC33-6FAC0E7736E9}"/>
              </a:ext>
            </a:extLst>
          </p:cNvPr>
          <p:cNvSpPr>
            <a:spLocks noGrp="1"/>
          </p:cNvSpPr>
          <p:nvPr userDrawn="1">
            <p:ph type="title"/>
          </p:nvPr>
        </p:nvSpPr>
        <p:spPr>
          <a:xfrm>
            <a:off x="1153668" y="3977640"/>
            <a:ext cx="9884664" cy="731520"/>
          </a:xfrm>
        </p:spPr>
        <p:txBody>
          <a:bodyPr rtlCol="0" anchor="b">
            <a:normAutofit/>
          </a:bodyPr>
          <a:lstStyle>
            <a:lvl1pPr algn="ctr">
              <a:defRPr lang="en-GB" sz="4400"/>
            </a:lvl1pPr>
          </a:lstStyle>
          <a:p>
            <a:pPr rtl="0"/>
            <a:r>
              <a:rPr lang="en-US"/>
              <a:t>Click to edit Master title style</a:t>
            </a:r>
            <a:endParaRPr lang="en-GB"/>
          </a:p>
        </p:txBody>
      </p:sp>
      <p:sp>
        <p:nvSpPr>
          <p:cNvPr id="3" name="Text Placeholder 2">
            <a:extLst>
              <a:ext uri="{FF2B5EF4-FFF2-40B4-BE49-F238E27FC236}">
                <a16:creationId xmlns:a16="http://schemas.microsoft.com/office/drawing/2014/main" id="{2E65DE34-CDB7-41F7-A95A-592B99558C69}"/>
              </a:ext>
            </a:extLst>
          </p:cNvPr>
          <p:cNvSpPr>
            <a:spLocks noGrp="1"/>
          </p:cNvSpPr>
          <p:nvPr userDrawn="1">
            <p:ph type="body" idx="1"/>
          </p:nvPr>
        </p:nvSpPr>
        <p:spPr>
          <a:xfrm>
            <a:off x="1153668" y="4700016"/>
            <a:ext cx="9884664" cy="457200"/>
          </a:xfrm>
        </p:spPr>
        <p:txBody>
          <a:bodyPr rtlCol="0" anchor="ctr"/>
          <a:lstStyle>
            <a:lvl1pPr marL="0" indent="0" algn="ctr">
              <a:buNone/>
              <a:defRPr lang="en-GB" sz="2400">
                <a:solidFill>
                  <a:schemeClr val="tx1">
                    <a:tint val="75000"/>
                  </a:schemeClr>
                </a:solidFill>
              </a:defRPr>
            </a:lvl1pPr>
            <a:lvl2pPr marL="457200" indent="0">
              <a:buNone/>
              <a:defRPr lang="en-GB" sz="2000">
                <a:solidFill>
                  <a:schemeClr val="tx1">
                    <a:tint val="75000"/>
                  </a:schemeClr>
                </a:solidFill>
              </a:defRPr>
            </a:lvl2pPr>
            <a:lvl3pPr marL="914400" indent="0">
              <a:buNone/>
              <a:defRPr lang="en-GB" sz="1800">
                <a:solidFill>
                  <a:schemeClr val="tx1">
                    <a:tint val="75000"/>
                  </a:schemeClr>
                </a:solidFill>
              </a:defRPr>
            </a:lvl3pPr>
            <a:lvl4pPr marL="1371600" indent="0">
              <a:buNone/>
              <a:defRPr lang="en-GB" sz="1600">
                <a:solidFill>
                  <a:schemeClr val="tx1">
                    <a:tint val="75000"/>
                  </a:schemeClr>
                </a:solidFill>
              </a:defRPr>
            </a:lvl4pPr>
            <a:lvl5pPr marL="1828800" indent="0">
              <a:buNone/>
              <a:defRPr lang="en-GB" sz="1600">
                <a:solidFill>
                  <a:schemeClr val="tx1">
                    <a:tint val="75000"/>
                  </a:schemeClr>
                </a:solidFill>
              </a:defRPr>
            </a:lvl5pPr>
            <a:lvl6pPr marL="2286000" indent="0">
              <a:buNone/>
              <a:defRPr lang="en-GB" sz="1600">
                <a:solidFill>
                  <a:schemeClr val="tx1">
                    <a:tint val="75000"/>
                  </a:schemeClr>
                </a:solidFill>
              </a:defRPr>
            </a:lvl6pPr>
            <a:lvl7pPr marL="2743200" indent="0">
              <a:buNone/>
              <a:defRPr lang="en-GB" sz="1600">
                <a:solidFill>
                  <a:schemeClr val="tx1">
                    <a:tint val="75000"/>
                  </a:schemeClr>
                </a:solidFill>
              </a:defRPr>
            </a:lvl7pPr>
            <a:lvl8pPr marL="3200400" indent="0">
              <a:buNone/>
              <a:defRPr lang="en-GB" sz="1600">
                <a:solidFill>
                  <a:schemeClr val="tx1">
                    <a:tint val="75000"/>
                  </a:schemeClr>
                </a:solidFill>
              </a:defRPr>
            </a:lvl8pPr>
            <a:lvl9pPr marL="3657600" indent="0">
              <a:buNone/>
              <a:defRPr lang="en-GB" sz="1600">
                <a:solidFill>
                  <a:schemeClr val="tx1">
                    <a:tint val="75000"/>
                  </a:schemeClr>
                </a:solidFill>
              </a:defRPr>
            </a:lvl9pPr>
          </a:lstStyle>
          <a:p>
            <a:pPr lvl="0" rtl="0"/>
            <a:r>
              <a:rPr lang="en-US"/>
              <a:t>Click to edit Master text styles</a:t>
            </a:r>
          </a:p>
        </p:txBody>
      </p:sp>
    </p:spTree>
    <p:extLst>
      <p:ext uri="{BB962C8B-B14F-4D97-AF65-F5344CB8AC3E}">
        <p14:creationId xmlns:p14="http://schemas.microsoft.com/office/powerpoint/2010/main" val="2802635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rtlCol="0"/>
          <a:lstStyle>
            <a:lvl1pPr algn="ctr">
              <a:defRPr lang="en-GB">
                <a:latin typeface="Baskerville" panose="02020502070401020303" pitchFamily="18" charset="0"/>
                <a:ea typeface="Baskerville" panose="02020502070401020303" pitchFamily="18" charset="0"/>
              </a:defRPr>
            </a:lvl1pPr>
          </a:lstStyle>
          <a:p>
            <a:pPr rtl="0"/>
            <a:r>
              <a:rPr lang="en-US"/>
              <a:t>Click to edit Master title style</a:t>
            </a:r>
            <a:endParaRPr lang="en-GB"/>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838200" y="1825625"/>
            <a:ext cx="10515600" cy="4370832"/>
          </a:xfrm>
        </p:spPr>
        <p:txBody>
          <a:bodyPr rtlCol="0"/>
          <a:lstStyle>
            <a:lvl1pPr>
              <a:defRPr lang="en-GB">
                <a:latin typeface="Gill Sans Nova Light" panose="020F0302020204030204" pitchFamily="34" charset="0"/>
                <a:cs typeface="Gill Sans Nova Light" panose="020F0302020204030204" pitchFamily="34" charset="0"/>
              </a:defRPr>
            </a:lvl1pPr>
            <a:lvl2pPr>
              <a:defRPr lang="en-GB">
                <a:latin typeface="Gill Sans Nova Light" panose="020F0302020204030204" pitchFamily="34" charset="0"/>
                <a:cs typeface="Gill Sans Nova Light" panose="020F0302020204030204" pitchFamily="34" charset="0"/>
              </a:defRPr>
            </a:lvl2pPr>
            <a:lvl3pPr>
              <a:defRPr lang="en-GB">
                <a:latin typeface="Gill Sans Nova Light" panose="020F0302020204030204" pitchFamily="34" charset="0"/>
                <a:cs typeface="Gill Sans Nova Light" panose="020F0302020204030204" pitchFamily="34" charset="0"/>
              </a:defRPr>
            </a:lvl3pPr>
            <a:lvl4pPr>
              <a:defRPr lang="en-GB">
                <a:latin typeface="Gill Sans Nova Light" panose="020F0302020204030204" pitchFamily="34" charset="0"/>
                <a:cs typeface="Gill Sans Nova Light" panose="020F0302020204030204" pitchFamily="34" charset="0"/>
              </a:defRPr>
            </a:lvl4pPr>
            <a:lvl5pPr>
              <a:defRPr lang="en-GB">
                <a:latin typeface="Gill Sans Nova Light" panose="020F0302020204030204" pitchFamily="34" charset="0"/>
                <a:cs typeface="Gill Sans Nova Light" panose="020F0302020204030204" pitchFamily="34" charset="0"/>
              </a:defRPr>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6" name="Footer Placeholder 5">
            <a:extLst>
              <a:ext uri="{FF2B5EF4-FFF2-40B4-BE49-F238E27FC236}">
                <a16:creationId xmlns:a16="http://schemas.microsoft.com/office/drawing/2014/main" id="{74170EA9-DC14-D6B7-054C-51C9E1FE932C}"/>
              </a:ext>
            </a:extLst>
          </p:cNvPr>
          <p:cNvSpPr>
            <a:spLocks noGrp="1"/>
          </p:cNvSpPr>
          <p:nvPr>
            <p:ph type="ftr" sz="quarter" idx="10"/>
          </p:nvPr>
        </p:nvSpPr>
        <p:spPr/>
        <p:txBody>
          <a:bodyPr rtlCol="0"/>
          <a:lstStyle>
            <a:defPPr>
              <a:defRPr lang="en-GB"/>
            </a:defPPr>
          </a:lstStyle>
          <a:p>
            <a:pPr rtl="0"/>
            <a:r>
              <a:rPr lang="en-GB"/>
              <a:t>Chetnole &amp; Stockwood Parish Plan in 2023</a:t>
            </a:r>
            <a:endParaRPr lang="en-GB" dirty="0"/>
          </a:p>
        </p:txBody>
      </p:sp>
      <p:sp>
        <p:nvSpPr>
          <p:cNvPr id="7" name="Slide Number Placeholder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rtlCol="0"/>
          <a:lstStyle>
            <a:defPPr>
              <a:defRPr lang="en-GB"/>
            </a:defPPr>
          </a:lstStyle>
          <a:p>
            <a:pPr rtl="0"/>
            <a:fld id="{294A09A9-5501-47C1-A89A-A340965A2BE2}" type="slidenum">
              <a:rPr lang="en-GB" smtClean="0"/>
              <a:pPr/>
              <a:t>‹#›</a:t>
            </a:fld>
            <a:endParaRPr lang="en-GB" dirty="0"/>
          </a:p>
        </p:txBody>
      </p:sp>
    </p:spTree>
    <p:extLst>
      <p:ext uri="{BB962C8B-B14F-4D97-AF65-F5344CB8AC3E}">
        <p14:creationId xmlns:p14="http://schemas.microsoft.com/office/powerpoint/2010/main" val="2782271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gre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rtlCol="0"/>
          <a:lstStyle>
            <a:lvl1pPr algn="ctr">
              <a:defRPr lang="en-GB">
                <a:latin typeface="Baskerville" panose="02020502070401020303" pitchFamily="18" charset="0"/>
                <a:ea typeface="Baskerville" panose="02020502070401020303" pitchFamily="18" charset="0"/>
              </a:defRPr>
            </a:lvl1pPr>
          </a:lstStyle>
          <a:p>
            <a:pPr rtl="0"/>
            <a:r>
              <a:rPr lang="en-US"/>
              <a:t>Click to edit Master title style</a:t>
            </a:r>
            <a:endParaRPr lang="en-GB"/>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609600" y="1600200"/>
            <a:ext cx="10972800" cy="4572000"/>
          </a:xfrm>
        </p:spPr>
        <p:txBody>
          <a:bodyPr rtlCol="0"/>
          <a:lstStyle>
            <a:lvl1pPr>
              <a:defRPr lang="en-GB">
                <a:latin typeface="Gill Sans Nova Light" panose="020F0302020204030204" pitchFamily="34" charset="0"/>
                <a:cs typeface="Gill Sans Nova Light" panose="020F0302020204030204" pitchFamily="34" charset="0"/>
              </a:defRPr>
            </a:lvl1pPr>
            <a:lvl2pPr>
              <a:defRPr lang="en-GB">
                <a:latin typeface="Gill Sans Nova Light" panose="020F0302020204030204" pitchFamily="34" charset="0"/>
                <a:cs typeface="Gill Sans Nova Light" panose="020F0302020204030204" pitchFamily="34" charset="0"/>
              </a:defRPr>
            </a:lvl2pPr>
            <a:lvl3pPr>
              <a:defRPr lang="en-GB">
                <a:latin typeface="Gill Sans Nova Light" panose="020F0302020204030204" pitchFamily="34" charset="0"/>
                <a:cs typeface="Gill Sans Nova Light" panose="020F0302020204030204" pitchFamily="34" charset="0"/>
              </a:defRPr>
            </a:lvl3pPr>
            <a:lvl4pPr>
              <a:defRPr lang="en-GB">
                <a:latin typeface="Gill Sans Nova Light" panose="020F0302020204030204" pitchFamily="34" charset="0"/>
                <a:cs typeface="Gill Sans Nova Light" panose="020F0302020204030204" pitchFamily="34" charset="0"/>
              </a:defRPr>
            </a:lvl4pPr>
            <a:lvl5pPr>
              <a:defRPr lang="en-GB">
                <a:latin typeface="Gill Sans Nova Light" panose="020F0302020204030204" pitchFamily="34" charset="0"/>
                <a:cs typeface="Gill Sans Nova Light" panose="020F0302020204030204" pitchFamily="34" charset="0"/>
              </a:defRPr>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6" name="Footer Placeholder 5">
            <a:extLst>
              <a:ext uri="{FF2B5EF4-FFF2-40B4-BE49-F238E27FC236}">
                <a16:creationId xmlns:a16="http://schemas.microsoft.com/office/drawing/2014/main" id="{74170EA9-DC14-D6B7-054C-51C9E1FE932C}"/>
              </a:ext>
            </a:extLst>
          </p:cNvPr>
          <p:cNvSpPr>
            <a:spLocks noGrp="1"/>
          </p:cNvSpPr>
          <p:nvPr>
            <p:ph type="ftr" sz="quarter" idx="10"/>
          </p:nvPr>
        </p:nvSpPr>
        <p:spPr/>
        <p:txBody>
          <a:bodyPr rtlCol="0"/>
          <a:lstStyle>
            <a:defPPr>
              <a:defRPr lang="en-GB"/>
            </a:defPPr>
          </a:lstStyle>
          <a:p>
            <a:pPr rtl="0"/>
            <a:r>
              <a:rPr lang="en-GB"/>
              <a:t>Chetnole &amp; Stockwood Parish Plan in 2023</a:t>
            </a:r>
            <a:endParaRPr lang="en-GB" dirty="0"/>
          </a:p>
        </p:txBody>
      </p:sp>
      <p:sp>
        <p:nvSpPr>
          <p:cNvPr id="7" name="Slide Number Placeholder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rtlCol="0"/>
          <a:lstStyle>
            <a:defPPr>
              <a:defRPr lang="en-GB"/>
            </a:defPPr>
          </a:lstStyle>
          <a:p>
            <a:pPr rtl="0"/>
            <a:fld id="{294A09A9-5501-47C1-A89A-A340965A2BE2}" type="slidenum">
              <a:rPr lang="en-GB" smtClean="0"/>
              <a:pPr/>
              <a:t>‹#›</a:t>
            </a:fld>
            <a:endParaRPr lang="en-GB" dirty="0"/>
          </a:p>
        </p:txBody>
      </p:sp>
    </p:spTree>
    <p:extLst>
      <p:ext uri="{BB962C8B-B14F-4D97-AF65-F5344CB8AC3E}">
        <p14:creationId xmlns:p14="http://schemas.microsoft.com/office/powerpoint/2010/main" val="2925109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2F45E1C-47F6-0AF9-7468-BA613D681E1D}"/>
              </a:ext>
            </a:extLst>
          </p:cNvPr>
          <p:cNvSpPr/>
          <p:nvPr userDrawn="1"/>
        </p:nvSpPr>
        <p:spPr>
          <a:xfrm>
            <a:off x="0" y="1533950"/>
            <a:ext cx="12192000" cy="379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8" name="Picture 7" descr="A picture containing fabric&#10;&#10;Description automatically generated">
            <a:extLst>
              <a:ext uri="{FF2B5EF4-FFF2-40B4-BE49-F238E27FC236}">
                <a16:creationId xmlns:a16="http://schemas.microsoft.com/office/drawing/2014/main" id="{AB9E0D8B-7031-366D-884B-EB3FABD78C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5056236" y="-1772981"/>
            <a:ext cx="2147050" cy="6039669"/>
          </a:xfrm>
          <a:prstGeom prst="rect">
            <a:avLst/>
          </a:prstGeom>
        </p:spPr>
      </p:pic>
      <p:sp>
        <p:nvSpPr>
          <p:cNvPr id="12" name="Rectangle 11">
            <a:extLst>
              <a:ext uri="{FF2B5EF4-FFF2-40B4-BE49-F238E27FC236}">
                <a16:creationId xmlns:a16="http://schemas.microsoft.com/office/drawing/2014/main" id="{1859314F-DCEF-A5A7-C5D9-F0D39AAC9FFA}"/>
              </a:ext>
            </a:extLst>
          </p:cNvPr>
          <p:cNvSpPr/>
          <p:nvPr userDrawn="1"/>
        </p:nvSpPr>
        <p:spPr>
          <a:xfrm>
            <a:off x="225552" y="1796143"/>
            <a:ext cx="11740896" cy="326571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16" name="Picture 15" descr="A picture containing flower, plant&#10;&#10;Description automatically generated">
            <a:extLst>
              <a:ext uri="{FF2B5EF4-FFF2-40B4-BE49-F238E27FC236}">
                <a16:creationId xmlns:a16="http://schemas.microsoft.com/office/drawing/2014/main" id="{DAAE5EB8-5B6B-6FA6-E6E7-D2F58FDFB4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6307543" y="-287017"/>
            <a:ext cx="1051334" cy="3866771"/>
          </a:xfrm>
          <a:prstGeom prst="rect">
            <a:avLst/>
          </a:prstGeom>
        </p:spPr>
      </p:pic>
      <p:pic>
        <p:nvPicPr>
          <p:cNvPr id="19" name="Picture 18" descr="A picture containing mollusk, insect&#10;&#10;Description automatically generated">
            <a:extLst>
              <a:ext uri="{FF2B5EF4-FFF2-40B4-BE49-F238E27FC236}">
                <a16:creationId xmlns:a16="http://schemas.microsoft.com/office/drawing/2014/main" id="{BB1368FF-AA1B-4423-30B1-BE082E6F191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92222" y="4923380"/>
            <a:ext cx="1207554" cy="354511"/>
          </a:xfrm>
          <a:prstGeom prst="rect">
            <a:avLst/>
          </a:prstGeom>
        </p:spPr>
      </p:pic>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1743456" y="2404872"/>
            <a:ext cx="8705088" cy="2002536"/>
          </a:xfrm>
        </p:spPr>
        <p:txBody>
          <a:bodyPr rtlCol="0" anchor="t">
            <a:normAutofit/>
          </a:bodyPr>
          <a:lstStyle>
            <a:lvl1pPr algn="ctr">
              <a:defRPr lang="en-GB" sz="4400"/>
            </a:lvl1pPr>
          </a:lstStyle>
          <a:p>
            <a:pPr rtl="0"/>
            <a:r>
              <a:rPr lang="en-US"/>
              <a:t>Click to edit Master title style</a:t>
            </a:r>
            <a:endParaRPr lang="en-GB"/>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1743454" y="3964517"/>
            <a:ext cx="8705089" cy="457200"/>
          </a:xfrm>
        </p:spPr>
        <p:txBody>
          <a:bodyPr rtlCol="0" anchor="ctr"/>
          <a:lstStyle>
            <a:lvl1pPr marL="0" indent="0" algn="ctr">
              <a:buNone/>
              <a:defRPr lang="en-GB" sz="2400">
                <a:solidFill>
                  <a:schemeClr val="accent3"/>
                </a:solidFill>
              </a:defRPr>
            </a:lvl1pPr>
            <a:lvl2pPr marL="457200" indent="0">
              <a:buNone/>
              <a:defRPr lang="en-GB" sz="2000">
                <a:solidFill>
                  <a:schemeClr val="tx1">
                    <a:tint val="75000"/>
                  </a:schemeClr>
                </a:solidFill>
              </a:defRPr>
            </a:lvl2pPr>
            <a:lvl3pPr marL="914400" indent="0">
              <a:buNone/>
              <a:defRPr lang="en-GB" sz="1800">
                <a:solidFill>
                  <a:schemeClr val="tx1">
                    <a:tint val="75000"/>
                  </a:schemeClr>
                </a:solidFill>
              </a:defRPr>
            </a:lvl3pPr>
            <a:lvl4pPr marL="1371600" indent="0">
              <a:buNone/>
              <a:defRPr lang="en-GB" sz="1600">
                <a:solidFill>
                  <a:schemeClr val="tx1">
                    <a:tint val="75000"/>
                  </a:schemeClr>
                </a:solidFill>
              </a:defRPr>
            </a:lvl4pPr>
            <a:lvl5pPr marL="1828800" indent="0">
              <a:buNone/>
              <a:defRPr lang="en-GB" sz="1600">
                <a:solidFill>
                  <a:schemeClr val="tx1">
                    <a:tint val="75000"/>
                  </a:schemeClr>
                </a:solidFill>
              </a:defRPr>
            </a:lvl5pPr>
            <a:lvl6pPr marL="2286000" indent="0">
              <a:buNone/>
              <a:defRPr lang="en-GB" sz="1600">
                <a:solidFill>
                  <a:schemeClr val="tx1">
                    <a:tint val="75000"/>
                  </a:schemeClr>
                </a:solidFill>
              </a:defRPr>
            </a:lvl6pPr>
            <a:lvl7pPr marL="2743200" indent="0">
              <a:buNone/>
              <a:defRPr lang="en-GB" sz="1600">
                <a:solidFill>
                  <a:schemeClr val="tx1">
                    <a:tint val="75000"/>
                  </a:schemeClr>
                </a:solidFill>
              </a:defRPr>
            </a:lvl7pPr>
            <a:lvl8pPr marL="3200400" indent="0">
              <a:buNone/>
              <a:defRPr lang="en-GB" sz="1600">
                <a:solidFill>
                  <a:schemeClr val="tx1">
                    <a:tint val="75000"/>
                  </a:schemeClr>
                </a:solidFill>
              </a:defRPr>
            </a:lvl8pPr>
            <a:lvl9pPr marL="3657600" indent="0">
              <a:buNone/>
              <a:defRPr lang="en-GB" sz="1600">
                <a:solidFill>
                  <a:schemeClr val="tx1">
                    <a:tint val="75000"/>
                  </a:schemeClr>
                </a:solidFill>
              </a:defRPr>
            </a:lvl9pPr>
          </a:lstStyle>
          <a:p>
            <a:pPr lvl="0" rtl="0"/>
            <a:r>
              <a:rPr lang="en-US"/>
              <a:t>Click to edit Master text styles</a:t>
            </a:r>
          </a:p>
        </p:txBody>
      </p:sp>
      <p:sp>
        <p:nvSpPr>
          <p:cNvPr id="27" name="Text Placeholder 24">
            <a:extLst>
              <a:ext uri="{FF2B5EF4-FFF2-40B4-BE49-F238E27FC236}">
                <a16:creationId xmlns:a16="http://schemas.microsoft.com/office/drawing/2014/main" id="{F5E2B84E-B4F2-ED93-8084-ECFC3B9C380F}"/>
              </a:ext>
            </a:extLst>
          </p:cNvPr>
          <p:cNvSpPr>
            <a:spLocks noGrp="1"/>
          </p:cNvSpPr>
          <p:nvPr>
            <p:ph type="body" sz="quarter" idx="11" hasCustomPrompt="1"/>
          </p:nvPr>
        </p:nvSpPr>
        <p:spPr>
          <a:xfrm>
            <a:off x="10149667" y="3189069"/>
            <a:ext cx="945473" cy="1936750"/>
          </a:xfrm>
        </p:spPr>
        <p:txBody>
          <a:bodyPr rtlCol="0">
            <a:noAutofit/>
          </a:bodyPr>
          <a:lstStyle>
            <a:lvl1pPr marL="0" indent="0">
              <a:buNone/>
              <a:defRPr lang="en-GB" sz="14000" b="1">
                <a:solidFill>
                  <a:schemeClr val="tx2"/>
                </a:solidFill>
                <a:latin typeface="+mj-lt"/>
              </a:defRPr>
            </a:lvl1pPr>
          </a:lstStyle>
          <a:p>
            <a:pPr lvl="0" rtl="0"/>
            <a:r>
              <a:rPr lang="en-GB"/>
              <a:t>”</a:t>
            </a:r>
          </a:p>
        </p:txBody>
      </p:sp>
      <p:sp>
        <p:nvSpPr>
          <p:cNvPr id="28" name="Text Placeholder 24">
            <a:extLst>
              <a:ext uri="{FF2B5EF4-FFF2-40B4-BE49-F238E27FC236}">
                <a16:creationId xmlns:a16="http://schemas.microsoft.com/office/drawing/2014/main" id="{FDD82133-EB75-7E07-A9CE-730CB7F6CD34}"/>
              </a:ext>
            </a:extLst>
          </p:cNvPr>
          <p:cNvSpPr>
            <a:spLocks noGrp="1"/>
          </p:cNvSpPr>
          <p:nvPr>
            <p:ph type="body" sz="quarter" idx="10" hasCustomPrompt="1"/>
          </p:nvPr>
        </p:nvSpPr>
        <p:spPr>
          <a:xfrm>
            <a:off x="1033184" y="2136567"/>
            <a:ext cx="941832" cy="1936750"/>
          </a:xfrm>
        </p:spPr>
        <p:txBody>
          <a:bodyPr rtlCol="0">
            <a:noAutofit/>
          </a:bodyPr>
          <a:lstStyle>
            <a:lvl1pPr marL="0" indent="0">
              <a:buNone/>
              <a:defRPr lang="en-GB" sz="14000" b="1">
                <a:solidFill>
                  <a:schemeClr val="tx2"/>
                </a:solidFill>
                <a:latin typeface="+mj-lt"/>
              </a:defRPr>
            </a:lvl1pPr>
          </a:lstStyle>
          <a:p>
            <a:pPr lvl="0" rtl="0"/>
            <a:r>
              <a:rPr lang="en-GB"/>
              <a:t>“</a:t>
            </a:r>
          </a:p>
        </p:txBody>
      </p:sp>
    </p:spTree>
    <p:extLst>
      <p:ext uri="{BB962C8B-B14F-4D97-AF65-F5344CB8AC3E}">
        <p14:creationId xmlns:p14="http://schemas.microsoft.com/office/powerpoint/2010/main" val="3178703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ised Layout">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8" name="Rectangle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10" name="Picture 9" descr="A picture containing mollusk, insect&#10;&#10;Description automatically generated">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le 1">
            <a:extLst>
              <a:ext uri="{FF2B5EF4-FFF2-40B4-BE49-F238E27FC236}">
                <a16:creationId xmlns:a16="http://schemas.microsoft.com/office/drawing/2014/main" id="{115CA519-6BA6-FAC8-3545-2E7E3CBDE2A9}"/>
              </a:ext>
            </a:extLst>
          </p:cNvPr>
          <p:cNvSpPr>
            <a:spLocks noGrp="1"/>
          </p:cNvSpPr>
          <p:nvPr>
            <p:ph type="title"/>
          </p:nvPr>
        </p:nvSpPr>
        <p:spPr/>
        <p:txBody>
          <a:bodyPr rtlCol="0"/>
          <a:lstStyle>
            <a:lvl1pPr algn="ctr">
              <a:defRPr lang="en-GB"/>
            </a:lvl1pPr>
          </a:lstStyle>
          <a:p>
            <a:pPr rtl="0"/>
            <a:r>
              <a:rPr lang="en-US"/>
              <a:t>Click to edit Master title style</a:t>
            </a:r>
            <a:endParaRPr lang="en-GB"/>
          </a:p>
        </p:txBody>
      </p:sp>
      <p:sp>
        <p:nvSpPr>
          <p:cNvPr id="22" name="Picture Placeholder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375868" y="1797050"/>
            <a:ext cx="2057400" cy="2058988"/>
          </a:xfrm>
        </p:spPr>
        <p:txBody>
          <a:bodyPr rtlCol="0" anchor="ctr">
            <a:normAutofit/>
          </a:bodyPr>
          <a:lstStyle>
            <a:lvl1pPr marL="0" indent="0" algn="ctr">
              <a:buNone/>
              <a:defRPr lang="en-GB" sz="1800"/>
            </a:lvl1pPr>
          </a:lstStyle>
          <a:p>
            <a:pPr rtl="0"/>
            <a:r>
              <a:rPr lang="en-US"/>
              <a:t>Click icon to add picture</a:t>
            </a:r>
            <a:endParaRPr lang="en-GB" dirty="0"/>
          </a:p>
        </p:txBody>
      </p:sp>
      <p:sp>
        <p:nvSpPr>
          <p:cNvPr id="20" name="Text Placeholder 19">
            <a:extLst>
              <a:ext uri="{FF2B5EF4-FFF2-40B4-BE49-F238E27FC236}">
                <a16:creationId xmlns:a16="http://schemas.microsoft.com/office/drawing/2014/main" id="{DAB2A93C-DB99-8217-D74F-D08E610FA758}"/>
              </a:ext>
            </a:extLst>
          </p:cNvPr>
          <p:cNvSpPr>
            <a:spLocks noGrp="1"/>
          </p:cNvSpPr>
          <p:nvPr>
            <p:ph type="body" sz="quarter" idx="13"/>
          </p:nvPr>
        </p:nvSpPr>
        <p:spPr>
          <a:xfrm>
            <a:off x="1326173" y="3946525"/>
            <a:ext cx="2194560" cy="355600"/>
          </a:xfrm>
        </p:spPr>
        <p:txBody>
          <a:bodyPr lIns="0" tIns="0" rIns="0" bIns="0" rtlCol="0" anchor="ctr">
            <a:noAutofit/>
          </a:bodyPr>
          <a:lstStyle>
            <a:lvl1pPr marL="0" indent="0" algn="ctr">
              <a:lnSpc>
                <a:spcPct val="100000"/>
              </a:lnSpc>
              <a:spcBef>
                <a:spcPts val="0"/>
              </a:spcBef>
              <a:buNone/>
              <a:defRPr lang="en-GB" sz="2000">
                <a:latin typeface="Gill Sans Nova" panose="020B0602020104020203" pitchFamily="34" charset="0"/>
              </a:defRPr>
            </a:lvl1pPr>
          </a:lstStyle>
          <a:p>
            <a:pPr lvl="0" rtl="0"/>
            <a:r>
              <a:rPr lang="en-US"/>
              <a:t>Click to edit Master text styles</a:t>
            </a:r>
          </a:p>
        </p:txBody>
      </p:sp>
      <p:sp>
        <p:nvSpPr>
          <p:cNvPr id="21" name="Text Placeholder 19">
            <a:extLst>
              <a:ext uri="{FF2B5EF4-FFF2-40B4-BE49-F238E27FC236}">
                <a16:creationId xmlns:a16="http://schemas.microsoft.com/office/drawing/2014/main" id="{61950EAA-EB4E-8768-AFC9-A0356AECFE12}"/>
              </a:ext>
            </a:extLst>
          </p:cNvPr>
          <p:cNvSpPr>
            <a:spLocks noGrp="1"/>
          </p:cNvSpPr>
          <p:nvPr>
            <p:ph type="body" sz="quarter" idx="14"/>
          </p:nvPr>
        </p:nvSpPr>
        <p:spPr>
          <a:xfrm>
            <a:off x="1328309" y="4306415"/>
            <a:ext cx="2194560" cy="274320"/>
          </a:xfrm>
        </p:spPr>
        <p:txBody>
          <a:bodyPr lIns="0" tIns="0" rIns="0" bIns="0" rtlCol="0" anchor="ctr">
            <a:noAutofit/>
          </a:bodyPr>
          <a:lstStyle>
            <a:lvl1pPr marL="0" indent="0" algn="ctr">
              <a:lnSpc>
                <a:spcPct val="100000"/>
              </a:lnSpc>
              <a:spcBef>
                <a:spcPts val="0"/>
              </a:spcBef>
              <a:buNone/>
              <a:defRPr lang="en-GB" sz="1600">
                <a:latin typeface="+mn-lt"/>
              </a:defRPr>
            </a:lvl1pPr>
          </a:lstStyle>
          <a:p>
            <a:pPr lvl="0" rtl="0"/>
            <a:r>
              <a:rPr lang="en-US"/>
              <a:t>Click to edit Master text styles</a:t>
            </a:r>
          </a:p>
        </p:txBody>
      </p:sp>
      <p:sp>
        <p:nvSpPr>
          <p:cNvPr id="31" name="Picture Placeholder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3828270" y="1797050"/>
            <a:ext cx="2057400" cy="2058988"/>
          </a:xfrm>
        </p:spPr>
        <p:txBody>
          <a:bodyPr rtlCol="0" anchor="ctr">
            <a:normAutofit/>
          </a:bodyPr>
          <a:lstStyle>
            <a:lvl1pPr marL="0" indent="0" algn="ctr">
              <a:buNone/>
              <a:defRPr lang="en-GB" sz="1800"/>
            </a:lvl1pPr>
          </a:lstStyle>
          <a:p>
            <a:pPr rtl="0"/>
            <a:r>
              <a:rPr lang="en-US"/>
              <a:t>Click icon to add picture</a:t>
            </a:r>
            <a:endParaRPr lang="en-GB" dirty="0"/>
          </a:p>
        </p:txBody>
      </p:sp>
      <p:sp>
        <p:nvSpPr>
          <p:cNvPr id="33" name="Text Placeholder 19">
            <a:extLst>
              <a:ext uri="{FF2B5EF4-FFF2-40B4-BE49-F238E27FC236}">
                <a16:creationId xmlns:a16="http://schemas.microsoft.com/office/drawing/2014/main" id="{EAB1EC17-F1C7-0781-4F52-DEE9122BBC9D}"/>
              </a:ext>
            </a:extLst>
          </p:cNvPr>
          <p:cNvSpPr>
            <a:spLocks noGrp="1"/>
          </p:cNvSpPr>
          <p:nvPr>
            <p:ph type="body" sz="quarter" idx="19"/>
          </p:nvPr>
        </p:nvSpPr>
        <p:spPr>
          <a:xfrm>
            <a:off x="3763663" y="3926721"/>
            <a:ext cx="2194560" cy="355600"/>
          </a:xfrm>
        </p:spPr>
        <p:txBody>
          <a:bodyPr lIns="0" tIns="0" rIns="0" bIns="0" rtlCol="0" anchor="ctr">
            <a:noAutofit/>
          </a:bodyPr>
          <a:lstStyle>
            <a:lvl1pPr marL="0" indent="0" algn="ctr">
              <a:lnSpc>
                <a:spcPct val="100000"/>
              </a:lnSpc>
              <a:spcBef>
                <a:spcPts val="0"/>
              </a:spcBef>
              <a:buNone/>
              <a:defRPr lang="en-GB" sz="2000">
                <a:latin typeface="Gill Sans Nova" panose="020B0602020104020203" pitchFamily="34" charset="0"/>
              </a:defRPr>
            </a:lvl1pPr>
          </a:lstStyle>
          <a:p>
            <a:pPr lvl="0" rtl="0"/>
            <a:r>
              <a:rPr lang="en-US"/>
              <a:t>Click to edit Master text styles</a:t>
            </a:r>
          </a:p>
        </p:txBody>
      </p:sp>
      <p:sp>
        <p:nvSpPr>
          <p:cNvPr id="32" name="Text Placeholder 19">
            <a:extLst>
              <a:ext uri="{FF2B5EF4-FFF2-40B4-BE49-F238E27FC236}">
                <a16:creationId xmlns:a16="http://schemas.microsoft.com/office/drawing/2014/main" id="{9E2E4E06-43E3-5309-A921-59117EDFEA1A}"/>
              </a:ext>
            </a:extLst>
          </p:cNvPr>
          <p:cNvSpPr>
            <a:spLocks noGrp="1"/>
          </p:cNvSpPr>
          <p:nvPr>
            <p:ph type="body" sz="quarter" idx="18"/>
          </p:nvPr>
        </p:nvSpPr>
        <p:spPr>
          <a:xfrm>
            <a:off x="3765799" y="4286611"/>
            <a:ext cx="2194560" cy="274320"/>
          </a:xfrm>
        </p:spPr>
        <p:txBody>
          <a:bodyPr lIns="0" tIns="0" rIns="0" bIns="0" rtlCol="0" anchor="ctr">
            <a:noAutofit/>
          </a:bodyPr>
          <a:lstStyle>
            <a:lvl1pPr marL="0" indent="0" algn="ctr">
              <a:lnSpc>
                <a:spcPct val="100000"/>
              </a:lnSpc>
              <a:spcBef>
                <a:spcPts val="0"/>
              </a:spcBef>
              <a:buNone/>
              <a:defRPr lang="en-GB" sz="1600">
                <a:latin typeface="+mn-lt"/>
              </a:defRPr>
            </a:lvl1pPr>
          </a:lstStyle>
          <a:p>
            <a:pPr lvl="0" rtl="0"/>
            <a:r>
              <a:rPr lang="en-US"/>
              <a:t>Click to edit Master text styles</a:t>
            </a:r>
          </a:p>
        </p:txBody>
      </p:sp>
      <p:sp>
        <p:nvSpPr>
          <p:cNvPr id="30" name="Picture Placeholder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280672" y="1797050"/>
            <a:ext cx="2057400" cy="2058988"/>
          </a:xfrm>
        </p:spPr>
        <p:txBody>
          <a:bodyPr rtlCol="0" anchor="ctr">
            <a:normAutofit/>
          </a:bodyPr>
          <a:lstStyle>
            <a:lvl1pPr marL="0" indent="0" algn="ctr">
              <a:buNone/>
              <a:defRPr lang="en-GB" sz="1800"/>
            </a:lvl1pPr>
          </a:lstStyle>
          <a:p>
            <a:pPr rtl="0"/>
            <a:r>
              <a:rPr lang="en-US"/>
              <a:t>Click icon to add picture</a:t>
            </a:r>
            <a:endParaRPr lang="en-GB" dirty="0"/>
          </a:p>
        </p:txBody>
      </p:sp>
      <p:sp>
        <p:nvSpPr>
          <p:cNvPr id="35" name="Text Placeholder 19">
            <a:extLst>
              <a:ext uri="{FF2B5EF4-FFF2-40B4-BE49-F238E27FC236}">
                <a16:creationId xmlns:a16="http://schemas.microsoft.com/office/drawing/2014/main" id="{13D50A41-E904-8A4E-6F0A-F980F8D64711}"/>
              </a:ext>
            </a:extLst>
          </p:cNvPr>
          <p:cNvSpPr>
            <a:spLocks noGrp="1"/>
          </p:cNvSpPr>
          <p:nvPr>
            <p:ph type="body" sz="quarter" idx="21"/>
          </p:nvPr>
        </p:nvSpPr>
        <p:spPr>
          <a:xfrm>
            <a:off x="6216065" y="3946525"/>
            <a:ext cx="2194560" cy="355600"/>
          </a:xfrm>
        </p:spPr>
        <p:txBody>
          <a:bodyPr lIns="0" tIns="0" rIns="0" bIns="0" rtlCol="0" anchor="ctr">
            <a:noAutofit/>
          </a:bodyPr>
          <a:lstStyle>
            <a:lvl1pPr marL="0" indent="0" algn="ctr">
              <a:lnSpc>
                <a:spcPct val="100000"/>
              </a:lnSpc>
              <a:spcBef>
                <a:spcPts val="0"/>
              </a:spcBef>
              <a:buNone/>
              <a:defRPr lang="en-GB" sz="2000">
                <a:latin typeface="Gill Sans Nova" panose="020B0602020104020203" pitchFamily="34" charset="0"/>
              </a:defRPr>
            </a:lvl1pPr>
          </a:lstStyle>
          <a:p>
            <a:pPr lvl="0" rtl="0"/>
            <a:r>
              <a:rPr lang="en-US"/>
              <a:t>Click to edit Master text styles</a:t>
            </a:r>
          </a:p>
        </p:txBody>
      </p:sp>
      <p:sp>
        <p:nvSpPr>
          <p:cNvPr id="34" name="Text Placeholder 19">
            <a:extLst>
              <a:ext uri="{FF2B5EF4-FFF2-40B4-BE49-F238E27FC236}">
                <a16:creationId xmlns:a16="http://schemas.microsoft.com/office/drawing/2014/main" id="{D6CE30A5-8B65-384B-A8B9-6F711A521946}"/>
              </a:ext>
            </a:extLst>
          </p:cNvPr>
          <p:cNvSpPr>
            <a:spLocks noGrp="1"/>
          </p:cNvSpPr>
          <p:nvPr>
            <p:ph type="body" sz="quarter" idx="20"/>
          </p:nvPr>
        </p:nvSpPr>
        <p:spPr>
          <a:xfrm>
            <a:off x="6218201" y="4306415"/>
            <a:ext cx="2194560" cy="274320"/>
          </a:xfrm>
        </p:spPr>
        <p:txBody>
          <a:bodyPr lIns="0" tIns="0" rIns="0" bIns="0" rtlCol="0" anchor="ctr">
            <a:noAutofit/>
          </a:bodyPr>
          <a:lstStyle>
            <a:lvl1pPr marL="0" indent="0" algn="ctr">
              <a:lnSpc>
                <a:spcPct val="100000"/>
              </a:lnSpc>
              <a:spcBef>
                <a:spcPts val="0"/>
              </a:spcBef>
              <a:buNone/>
              <a:defRPr lang="en-GB" sz="1600">
                <a:latin typeface="+mn-lt"/>
              </a:defRPr>
            </a:lvl1pPr>
          </a:lstStyle>
          <a:p>
            <a:pPr lvl="0" rtl="0"/>
            <a:r>
              <a:rPr lang="en-US"/>
              <a:t>Click to edit Master text styles</a:t>
            </a:r>
          </a:p>
        </p:txBody>
      </p:sp>
      <p:sp>
        <p:nvSpPr>
          <p:cNvPr id="29" name="Picture Placeholder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8733074" y="1797050"/>
            <a:ext cx="2057400" cy="2058988"/>
          </a:xfrm>
        </p:spPr>
        <p:txBody>
          <a:bodyPr rtlCol="0" anchor="ctr">
            <a:normAutofit/>
          </a:bodyPr>
          <a:lstStyle>
            <a:lvl1pPr marL="0" indent="0" algn="ctr">
              <a:buNone/>
              <a:defRPr lang="en-GB" sz="1800"/>
            </a:lvl1pPr>
          </a:lstStyle>
          <a:p>
            <a:pPr rtl="0"/>
            <a:r>
              <a:rPr lang="en-US"/>
              <a:t>Click icon to add picture</a:t>
            </a:r>
            <a:endParaRPr lang="en-GB" dirty="0"/>
          </a:p>
        </p:txBody>
      </p:sp>
      <p:sp>
        <p:nvSpPr>
          <p:cNvPr id="37" name="Text Placeholder 19">
            <a:extLst>
              <a:ext uri="{FF2B5EF4-FFF2-40B4-BE49-F238E27FC236}">
                <a16:creationId xmlns:a16="http://schemas.microsoft.com/office/drawing/2014/main" id="{D6D40AAC-2768-6F48-97AE-FD958D89FD8E}"/>
              </a:ext>
            </a:extLst>
          </p:cNvPr>
          <p:cNvSpPr>
            <a:spLocks noGrp="1"/>
          </p:cNvSpPr>
          <p:nvPr>
            <p:ph type="body" sz="quarter" idx="23"/>
          </p:nvPr>
        </p:nvSpPr>
        <p:spPr>
          <a:xfrm>
            <a:off x="8666331" y="3946525"/>
            <a:ext cx="2194560" cy="355600"/>
          </a:xfrm>
        </p:spPr>
        <p:txBody>
          <a:bodyPr lIns="0" tIns="0" rIns="0" bIns="0" rtlCol="0" anchor="ctr">
            <a:noAutofit/>
          </a:bodyPr>
          <a:lstStyle>
            <a:lvl1pPr marL="0" indent="0" algn="ctr">
              <a:lnSpc>
                <a:spcPct val="100000"/>
              </a:lnSpc>
              <a:spcBef>
                <a:spcPts val="0"/>
              </a:spcBef>
              <a:buNone/>
              <a:defRPr lang="en-GB" sz="2000">
                <a:latin typeface="Gill Sans Nova" panose="020B0602020104020203" pitchFamily="34" charset="0"/>
              </a:defRPr>
            </a:lvl1pPr>
          </a:lstStyle>
          <a:p>
            <a:pPr lvl="0" rtl="0"/>
            <a:r>
              <a:rPr lang="en-US"/>
              <a:t>Click to edit Master text styles</a:t>
            </a:r>
          </a:p>
        </p:txBody>
      </p:sp>
      <p:sp>
        <p:nvSpPr>
          <p:cNvPr id="36" name="Text Placeholder 19">
            <a:extLst>
              <a:ext uri="{FF2B5EF4-FFF2-40B4-BE49-F238E27FC236}">
                <a16:creationId xmlns:a16="http://schemas.microsoft.com/office/drawing/2014/main" id="{85652007-C32E-173C-2A5F-B1C08D6140DD}"/>
              </a:ext>
            </a:extLst>
          </p:cNvPr>
          <p:cNvSpPr>
            <a:spLocks noGrp="1"/>
          </p:cNvSpPr>
          <p:nvPr>
            <p:ph type="body" sz="quarter" idx="22"/>
          </p:nvPr>
        </p:nvSpPr>
        <p:spPr>
          <a:xfrm>
            <a:off x="8668467" y="4306415"/>
            <a:ext cx="2194560" cy="274320"/>
          </a:xfrm>
        </p:spPr>
        <p:txBody>
          <a:bodyPr lIns="0" tIns="0" rIns="0" bIns="0" rtlCol="0" anchor="ctr">
            <a:noAutofit/>
          </a:bodyPr>
          <a:lstStyle>
            <a:lvl1pPr marL="0" indent="0" algn="ctr">
              <a:lnSpc>
                <a:spcPct val="100000"/>
              </a:lnSpc>
              <a:spcBef>
                <a:spcPts val="0"/>
              </a:spcBef>
              <a:buNone/>
              <a:defRPr lang="en-GB" sz="1600">
                <a:latin typeface="+mn-lt"/>
              </a:defRPr>
            </a:lvl1pPr>
          </a:lstStyle>
          <a:p>
            <a:pPr lvl="0" rtl="0"/>
            <a:r>
              <a:rPr lang="en-US"/>
              <a:t>Click to edit Master text styles</a:t>
            </a:r>
          </a:p>
        </p:txBody>
      </p:sp>
      <p:sp>
        <p:nvSpPr>
          <p:cNvPr id="3" name="Footer Placeholder 2">
            <a:extLst>
              <a:ext uri="{FF2B5EF4-FFF2-40B4-BE49-F238E27FC236}">
                <a16:creationId xmlns:a16="http://schemas.microsoft.com/office/drawing/2014/main" id="{08AD4DF5-3AA4-926D-00B1-1C24F968F4AD}"/>
              </a:ext>
            </a:extLst>
          </p:cNvPr>
          <p:cNvSpPr>
            <a:spLocks noGrp="1"/>
          </p:cNvSpPr>
          <p:nvPr>
            <p:ph type="ftr" sz="quarter" idx="10"/>
          </p:nvPr>
        </p:nvSpPr>
        <p:spPr/>
        <p:txBody>
          <a:bodyPr rtlCol="0"/>
          <a:lstStyle>
            <a:defPPr>
              <a:defRPr lang="en-GB"/>
            </a:defPPr>
          </a:lstStyle>
          <a:p>
            <a:pPr rtl="0"/>
            <a:r>
              <a:rPr lang="en-GB"/>
              <a:t>Chetnole &amp; Stockwood Parish Plan in 2023</a:t>
            </a:r>
            <a:endParaRPr lang="en-GB" dirty="0"/>
          </a:p>
        </p:txBody>
      </p:sp>
      <p:sp>
        <p:nvSpPr>
          <p:cNvPr id="4" name="Slide Number Placeholder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rtlCol="0"/>
          <a:lstStyle>
            <a:defPPr>
              <a:defRPr lang="en-GB"/>
            </a:defPPr>
          </a:lstStyle>
          <a:p>
            <a:pPr rtl="0"/>
            <a:fld id="{294A09A9-5501-47C1-A89A-A340965A2BE2}" type="slidenum">
              <a:rPr lang="en-GB" smtClean="0"/>
              <a:pPr/>
              <a:t>‹#›</a:t>
            </a:fld>
            <a:endParaRPr lang="en-GB" dirty="0"/>
          </a:p>
        </p:txBody>
      </p:sp>
    </p:spTree>
    <p:extLst>
      <p:ext uri="{BB962C8B-B14F-4D97-AF65-F5344CB8AC3E}">
        <p14:creationId xmlns:p14="http://schemas.microsoft.com/office/powerpoint/2010/main" val="2519687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8" name="Rectangle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10" name="Picture 9" descr="A picture containing mollusk, insect&#10;&#10;Description automatically generated">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le 1">
            <a:extLst>
              <a:ext uri="{FF2B5EF4-FFF2-40B4-BE49-F238E27FC236}">
                <a16:creationId xmlns:a16="http://schemas.microsoft.com/office/drawing/2014/main" id="{115CA519-6BA6-FAC8-3545-2E7E3CBDE2A9}"/>
              </a:ext>
            </a:extLst>
          </p:cNvPr>
          <p:cNvSpPr>
            <a:spLocks noGrp="1"/>
          </p:cNvSpPr>
          <p:nvPr>
            <p:ph type="title"/>
          </p:nvPr>
        </p:nvSpPr>
        <p:spPr/>
        <p:txBody>
          <a:bodyPr rtlCol="0"/>
          <a:lstStyle>
            <a:lvl1pPr algn="ctr">
              <a:defRPr lang="en-GB"/>
            </a:lvl1pPr>
          </a:lstStyle>
          <a:p>
            <a:pPr rtl="0"/>
            <a:r>
              <a:rPr lang="en-US"/>
              <a:t>Click to edit Master title style</a:t>
            </a:r>
            <a:endParaRPr lang="en-GB"/>
          </a:p>
        </p:txBody>
      </p:sp>
      <p:sp>
        <p:nvSpPr>
          <p:cNvPr id="22" name="Picture Placeholder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681364" y="1658061"/>
            <a:ext cx="1160392" cy="1161288"/>
          </a:xfrm>
        </p:spPr>
        <p:txBody>
          <a:bodyPr rtlCol="0" anchor="ctr">
            <a:normAutofit/>
          </a:bodyPr>
          <a:lstStyle>
            <a:lvl1pPr marL="0" indent="0" algn="ctr">
              <a:buNone/>
              <a:defRPr lang="en-GB" sz="1800"/>
            </a:lvl1pPr>
          </a:lstStyle>
          <a:p>
            <a:pPr rtl="0"/>
            <a:r>
              <a:rPr lang="en-US"/>
              <a:t>Click icon to add picture</a:t>
            </a:r>
            <a:endParaRPr lang="en-GB" dirty="0"/>
          </a:p>
        </p:txBody>
      </p:sp>
      <p:sp>
        <p:nvSpPr>
          <p:cNvPr id="20" name="Text Placeholder 19">
            <a:extLst>
              <a:ext uri="{FF2B5EF4-FFF2-40B4-BE49-F238E27FC236}">
                <a16:creationId xmlns:a16="http://schemas.microsoft.com/office/drawing/2014/main" id="{DAB2A93C-DB99-8217-D74F-D08E610FA758}"/>
              </a:ext>
            </a:extLst>
          </p:cNvPr>
          <p:cNvSpPr>
            <a:spLocks noGrp="1"/>
          </p:cNvSpPr>
          <p:nvPr>
            <p:ph type="body" sz="quarter" idx="13"/>
          </p:nvPr>
        </p:nvSpPr>
        <p:spPr>
          <a:xfrm>
            <a:off x="1106424" y="2926080"/>
            <a:ext cx="2322576" cy="182880"/>
          </a:xfrm>
        </p:spPr>
        <p:txBody>
          <a:bodyPr rtlCol="0" anchor="ctr">
            <a:noAutofit/>
          </a:bodyPr>
          <a:lstStyle>
            <a:lvl1pPr marL="0" indent="0" algn="ctr">
              <a:lnSpc>
                <a:spcPct val="100000"/>
              </a:lnSpc>
              <a:spcBef>
                <a:spcPts val="0"/>
              </a:spcBef>
              <a:buNone/>
              <a:defRPr lang="en-GB" sz="1600" spc="20" baseline="0">
                <a:latin typeface="Gill Sans Nova" panose="020B0602020104020203" pitchFamily="34" charset="0"/>
              </a:defRPr>
            </a:lvl1pPr>
          </a:lstStyle>
          <a:p>
            <a:pPr lvl="0" rtl="0"/>
            <a:r>
              <a:rPr lang="en-US"/>
              <a:t>Click to edit Master text styles</a:t>
            </a:r>
          </a:p>
        </p:txBody>
      </p:sp>
      <p:sp>
        <p:nvSpPr>
          <p:cNvPr id="21" name="Text Placeholder 19">
            <a:extLst>
              <a:ext uri="{FF2B5EF4-FFF2-40B4-BE49-F238E27FC236}">
                <a16:creationId xmlns:a16="http://schemas.microsoft.com/office/drawing/2014/main" id="{61950EAA-EB4E-8768-AFC9-A0356AECFE12}"/>
              </a:ext>
            </a:extLst>
          </p:cNvPr>
          <p:cNvSpPr>
            <a:spLocks noGrp="1"/>
          </p:cNvSpPr>
          <p:nvPr>
            <p:ph type="body" sz="quarter" idx="14"/>
          </p:nvPr>
        </p:nvSpPr>
        <p:spPr>
          <a:xfrm>
            <a:off x="1106424" y="3145536"/>
            <a:ext cx="2322576" cy="265176"/>
          </a:xfrm>
        </p:spPr>
        <p:txBody>
          <a:bodyPr rtlCol="0" anchor="ctr">
            <a:noAutofit/>
          </a:bodyPr>
          <a:lstStyle>
            <a:lvl1pPr marL="0" indent="0" algn="ctr">
              <a:lnSpc>
                <a:spcPct val="100000"/>
              </a:lnSpc>
              <a:spcBef>
                <a:spcPts val="0"/>
              </a:spcBef>
              <a:buNone/>
              <a:defRPr lang="en-GB" sz="1400" spc="20" baseline="0">
                <a:latin typeface="+mn-lt"/>
              </a:defRPr>
            </a:lvl1pPr>
          </a:lstStyle>
          <a:p>
            <a:pPr lvl="0" rtl="0"/>
            <a:r>
              <a:rPr lang="en-US"/>
              <a:t>Click to edit Master text styles</a:t>
            </a:r>
          </a:p>
        </p:txBody>
      </p:sp>
      <p:sp>
        <p:nvSpPr>
          <p:cNvPr id="46" name="Picture Placeholder 17">
            <a:extLst>
              <a:ext uri="{FF2B5EF4-FFF2-40B4-BE49-F238E27FC236}">
                <a16:creationId xmlns:a16="http://schemas.microsoft.com/office/drawing/2014/main" id="{B23EF08B-7D0C-7D96-413D-71C22E3F74D0}"/>
              </a:ext>
            </a:extLst>
          </p:cNvPr>
          <p:cNvSpPr>
            <a:spLocks noGrp="1" noChangeAspect="1"/>
          </p:cNvSpPr>
          <p:nvPr>
            <p:ph type="pic" sz="quarter" idx="26"/>
          </p:nvPr>
        </p:nvSpPr>
        <p:spPr>
          <a:xfrm>
            <a:off x="1681364" y="3818492"/>
            <a:ext cx="1160392" cy="1161288"/>
          </a:xfrm>
        </p:spPr>
        <p:txBody>
          <a:bodyPr rtlCol="0" anchor="ctr">
            <a:normAutofit/>
          </a:bodyPr>
          <a:lstStyle>
            <a:lvl1pPr marL="0" indent="0" algn="ctr">
              <a:buNone/>
              <a:defRPr lang="en-GB" sz="1800"/>
            </a:lvl1pPr>
          </a:lstStyle>
          <a:p>
            <a:pPr rtl="0"/>
            <a:r>
              <a:rPr lang="en-US"/>
              <a:t>Click icon to add picture</a:t>
            </a:r>
            <a:endParaRPr lang="en-GB" dirty="0"/>
          </a:p>
        </p:txBody>
      </p:sp>
      <p:sp>
        <p:nvSpPr>
          <p:cNvPr id="45" name="Text Placeholder 19">
            <a:extLst>
              <a:ext uri="{FF2B5EF4-FFF2-40B4-BE49-F238E27FC236}">
                <a16:creationId xmlns:a16="http://schemas.microsoft.com/office/drawing/2014/main" id="{A6866782-6675-4F37-E5D2-68CB0191C1A7}"/>
              </a:ext>
            </a:extLst>
          </p:cNvPr>
          <p:cNvSpPr>
            <a:spLocks noGrp="1"/>
          </p:cNvSpPr>
          <p:nvPr>
            <p:ph type="body" sz="quarter" idx="25"/>
          </p:nvPr>
        </p:nvSpPr>
        <p:spPr>
          <a:xfrm>
            <a:off x="1106424" y="5086511"/>
            <a:ext cx="2322576" cy="182880"/>
          </a:xfrm>
        </p:spPr>
        <p:txBody>
          <a:bodyPr rtlCol="0" anchor="ctr">
            <a:noAutofit/>
          </a:bodyPr>
          <a:lstStyle>
            <a:lvl1pPr marL="0" indent="0" algn="ctr">
              <a:lnSpc>
                <a:spcPct val="100000"/>
              </a:lnSpc>
              <a:spcBef>
                <a:spcPts val="0"/>
              </a:spcBef>
              <a:buNone/>
              <a:defRPr lang="en-GB" sz="1600" spc="20" baseline="0">
                <a:latin typeface="Gill Sans Nova" panose="020B0602020104020203" pitchFamily="34" charset="0"/>
              </a:defRPr>
            </a:lvl1pPr>
          </a:lstStyle>
          <a:p>
            <a:pPr lvl="0" rtl="0"/>
            <a:r>
              <a:rPr lang="en-US"/>
              <a:t>Click to edit Master text styles</a:t>
            </a:r>
          </a:p>
        </p:txBody>
      </p:sp>
      <p:sp>
        <p:nvSpPr>
          <p:cNvPr id="44" name="Text Placeholder 19">
            <a:extLst>
              <a:ext uri="{FF2B5EF4-FFF2-40B4-BE49-F238E27FC236}">
                <a16:creationId xmlns:a16="http://schemas.microsoft.com/office/drawing/2014/main" id="{9F53AB27-DDFA-AA5D-8253-546C9BBA9CE7}"/>
              </a:ext>
            </a:extLst>
          </p:cNvPr>
          <p:cNvSpPr>
            <a:spLocks noGrp="1"/>
          </p:cNvSpPr>
          <p:nvPr>
            <p:ph type="body" sz="quarter" idx="24"/>
          </p:nvPr>
        </p:nvSpPr>
        <p:spPr>
          <a:xfrm>
            <a:off x="1106424" y="5305967"/>
            <a:ext cx="2322576" cy="265176"/>
          </a:xfrm>
        </p:spPr>
        <p:txBody>
          <a:bodyPr rtlCol="0" anchor="ctr">
            <a:noAutofit/>
          </a:bodyPr>
          <a:lstStyle>
            <a:lvl1pPr marL="0" indent="0" algn="ctr">
              <a:lnSpc>
                <a:spcPct val="100000"/>
              </a:lnSpc>
              <a:spcBef>
                <a:spcPts val="0"/>
              </a:spcBef>
              <a:buNone/>
              <a:defRPr lang="en-GB" sz="1400" spc="20" baseline="0">
                <a:latin typeface="+mn-lt"/>
              </a:defRPr>
            </a:lvl1pPr>
          </a:lstStyle>
          <a:p>
            <a:pPr lvl="0" rtl="0"/>
            <a:r>
              <a:rPr lang="en-US"/>
              <a:t>Click to edit Master text styles</a:t>
            </a:r>
          </a:p>
        </p:txBody>
      </p:sp>
      <p:sp>
        <p:nvSpPr>
          <p:cNvPr id="31" name="Picture Placeholder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4226754" y="1658061"/>
            <a:ext cx="1160392" cy="1161288"/>
          </a:xfrm>
        </p:spPr>
        <p:txBody>
          <a:bodyPr rtlCol="0" anchor="ctr">
            <a:normAutofit/>
          </a:bodyPr>
          <a:lstStyle>
            <a:lvl1pPr marL="0" indent="0" algn="ctr">
              <a:buNone/>
              <a:defRPr lang="en-GB" sz="1800"/>
            </a:lvl1pPr>
          </a:lstStyle>
          <a:p>
            <a:pPr rtl="0"/>
            <a:r>
              <a:rPr lang="en-US"/>
              <a:t>Click icon to add picture</a:t>
            </a:r>
            <a:endParaRPr lang="en-GB" dirty="0"/>
          </a:p>
        </p:txBody>
      </p:sp>
      <p:sp>
        <p:nvSpPr>
          <p:cNvPr id="33" name="Text Placeholder 19">
            <a:extLst>
              <a:ext uri="{FF2B5EF4-FFF2-40B4-BE49-F238E27FC236}">
                <a16:creationId xmlns:a16="http://schemas.microsoft.com/office/drawing/2014/main" id="{EAB1EC17-F1C7-0781-4F52-DEE9122BBC9D}"/>
              </a:ext>
            </a:extLst>
          </p:cNvPr>
          <p:cNvSpPr>
            <a:spLocks noGrp="1"/>
          </p:cNvSpPr>
          <p:nvPr>
            <p:ph type="body" sz="quarter" idx="19"/>
          </p:nvPr>
        </p:nvSpPr>
        <p:spPr>
          <a:xfrm>
            <a:off x="3639312" y="2926080"/>
            <a:ext cx="2322576" cy="182880"/>
          </a:xfrm>
        </p:spPr>
        <p:txBody>
          <a:bodyPr rtlCol="0" anchor="ctr">
            <a:noAutofit/>
          </a:bodyPr>
          <a:lstStyle>
            <a:lvl1pPr marL="0" indent="0" algn="ctr">
              <a:lnSpc>
                <a:spcPct val="100000"/>
              </a:lnSpc>
              <a:spcBef>
                <a:spcPts val="0"/>
              </a:spcBef>
              <a:buNone/>
              <a:defRPr lang="en-GB" sz="1600" spc="20" baseline="0">
                <a:latin typeface="Gill Sans Nova" panose="020B0602020104020203" pitchFamily="34" charset="0"/>
              </a:defRPr>
            </a:lvl1pPr>
          </a:lstStyle>
          <a:p>
            <a:pPr lvl="0" rtl="0"/>
            <a:r>
              <a:rPr lang="en-US"/>
              <a:t>Click to edit Master text styles</a:t>
            </a:r>
          </a:p>
        </p:txBody>
      </p:sp>
      <p:sp>
        <p:nvSpPr>
          <p:cNvPr id="32" name="Text Placeholder 19">
            <a:extLst>
              <a:ext uri="{FF2B5EF4-FFF2-40B4-BE49-F238E27FC236}">
                <a16:creationId xmlns:a16="http://schemas.microsoft.com/office/drawing/2014/main" id="{9E2E4E06-43E3-5309-A921-59117EDFEA1A}"/>
              </a:ext>
            </a:extLst>
          </p:cNvPr>
          <p:cNvSpPr>
            <a:spLocks noGrp="1"/>
          </p:cNvSpPr>
          <p:nvPr>
            <p:ph type="body" sz="quarter" idx="18"/>
          </p:nvPr>
        </p:nvSpPr>
        <p:spPr>
          <a:xfrm>
            <a:off x="3639312" y="3145536"/>
            <a:ext cx="2322576" cy="265176"/>
          </a:xfrm>
        </p:spPr>
        <p:txBody>
          <a:bodyPr rtlCol="0" anchor="ctr">
            <a:noAutofit/>
          </a:bodyPr>
          <a:lstStyle>
            <a:lvl1pPr marL="0" indent="0" algn="ctr">
              <a:lnSpc>
                <a:spcPct val="100000"/>
              </a:lnSpc>
              <a:spcBef>
                <a:spcPts val="0"/>
              </a:spcBef>
              <a:buNone/>
              <a:defRPr lang="en-GB" sz="1400" spc="20" baseline="0">
                <a:latin typeface="+mn-lt"/>
              </a:defRPr>
            </a:lvl1pPr>
          </a:lstStyle>
          <a:p>
            <a:pPr lvl="0" rtl="0"/>
            <a:r>
              <a:rPr lang="en-US"/>
              <a:t>Click to edit Master text styles</a:t>
            </a:r>
          </a:p>
        </p:txBody>
      </p:sp>
      <p:sp>
        <p:nvSpPr>
          <p:cNvPr id="16" name="Picture Placeholder 17">
            <a:extLst>
              <a:ext uri="{FF2B5EF4-FFF2-40B4-BE49-F238E27FC236}">
                <a16:creationId xmlns:a16="http://schemas.microsoft.com/office/drawing/2014/main" id="{DD9CE7E9-3BC2-0321-457B-61D363708B38}"/>
              </a:ext>
            </a:extLst>
          </p:cNvPr>
          <p:cNvSpPr>
            <a:spLocks noGrp="1" noChangeAspect="1"/>
          </p:cNvSpPr>
          <p:nvPr>
            <p:ph type="pic" sz="quarter" idx="29"/>
          </p:nvPr>
        </p:nvSpPr>
        <p:spPr>
          <a:xfrm>
            <a:off x="4226754" y="3818492"/>
            <a:ext cx="1160392" cy="1161288"/>
          </a:xfrm>
        </p:spPr>
        <p:txBody>
          <a:bodyPr rtlCol="0" anchor="ctr">
            <a:normAutofit/>
          </a:bodyPr>
          <a:lstStyle>
            <a:lvl1pPr marL="0" indent="0" algn="ctr">
              <a:buNone/>
              <a:defRPr lang="en-GB" sz="1800"/>
            </a:lvl1pPr>
          </a:lstStyle>
          <a:p>
            <a:pPr rtl="0"/>
            <a:r>
              <a:rPr lang="en-US"/>
              <a:t>Click icon to add picture</a:t>
            </a:r>
            <a:endParaRPr lang="en-GB" dirty="0"/>
          </a:p>
        </p:txBody>
      </p:sp>
      <p:sp>
        <p:nvSpPr>
          <p:cNvPr id="23" name="Text Placeholder 19">
            <a:extLst>
              <a:ext uri="{FF2B5EF4-FFF2-40B4-BE49-F238E27FC236}">
                <a16:creationId xmlns:a16="http://schemas.microsoft.com/office/drawing/2014/main" id="{70DD1941-A469-A457-B987-E0E2C300A8AE}"/>
              </a:ext>
            </a:extLst>
          </p:cNvPr>
          <p:cNvSpPr>
            <a:spLocks noGrp="1"/>
          </p:cNvSpPr>
          <p:nvPr>
            <p:ph type="body" sz="quarter" idx="31"/>
          </p:nvPr>
        </p:nvSpPr>
        <p:spPr>
          <a:xfrm>
            <a:off x="3639312" y="5086511"/>
            <a:ext cx="2322576" cy="182880"/>
          </a:xfrm>
        </p:spPr>
        <p:txBody>
          <a:bodyPr rtlCol="0" anchor="ctr">
            <a:noAutofit/>
          </a:bodyPr>
          <a:lstStyle>
            <a:lvl1pPr marL="0" indent="0" algn="ctr">
              <a:lnSpc>
                <a:spcPct val="100000"/>
              </a:lnSpc>
              <a:spcBef>
                <a:spcPts val="0"/>
              </a:spcBef>
              <a:buNone/>
              <a:defRPr lang="en-GB" sz="1600" spc="20" baseline="0">
                <a:latin typeface="Gill Sans Nova" panose="020B0602020104020203" pitchFamily="34" charset="0"/>
              </a:defRPr>
            </a:lvl1pPr>
          </a:lstStyle>
          <a:p>
            <a:pPr lvl="0" rtl="0"/>
            <a:r>
              <a:rPr lang="en-US"/>
              <a:t>Click to edit Master text styles</a:t>
            </a:r>
          </a:p>
        </p:txBody>
      </p:sp>
      <p:sp>
        <p:nvSpPr>
          <p:cNvPr id="18" name="Text Placeholder 19">
            <a:extLst>
              <a:ext uri="{FF2B5EF4-FFF2-40B4-BE49-F238E27FC236}">
                <a16:creationId xmlns:a16="http://schemas.microsoft.com/office/drawing/2014/main" id="{D6B84B7D-A7EC-6FE1-9925-F78AF0DE230F}"/>
              </a:ext>
            </a:extLst>
          </p:cNvPr>
          <p:cNvSpPr>
            <a:spLocks noGrp="1"/>
          </p:cNvSpPr>
          <p:nvPr>
            <p:ph type="body" sz="quarter" idx="30"/>
          </p:nvPr>
        </p:nvSpPr>
        <p:spPr>
          <a:xfrm>
            <a:off x="3639312" y="5305967"/>
            <a:ext cx="2322576" cy="265176"/>
          </a:xfrm>
        </p:spPr>
        <p:txBody>
          <a:bodyPr rtlCol="0" anchor="ctr">
            <a:noAutofit/>
          </a:bodyPr>
          <a:lstStyle>
            <a:lvl1pPr marL="0" indent="0" algn="ctr">
              <a:lnSpc>
                <a:spcPct val="100000"/>
              </a:lnSpc>
              <a:spcBef>
                <a:spcPts val="0"/>
              </a:spcBef>
              <a:buNone/>
              <a:defRPr lang="en-GB" sz="1400" spc="20" baseline="0">
                <a:latin typeface="+mn-lt"/>
              </a:defRPr>
            </a:lvl1pPr>
          </a:lstStyle>
          <a:p>
            <a:pPr lvl="0" rtl="0"/>
            <a:r>
              <a:rPr lang="en-US"/>
              <a:t>Click to edit Master text styles</a:t>
            </a:r>
          </a:p>
        </p:txBody>
      </p:sp>
      <p:sp>
        <p:nvSpPr>
          <p:cNvPr id="30" name="Picture Placeholder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772144" y="1658061"/>
            <a:ext cx="1160392" cy="1161288"/>
          </a:xfrm>
        </p:spPr>
        <p:txBody>
          <a:bodyPr rtlCol="0" anchor="ctr">
            <a:normAutofit/>
          </a:bodyPr>
          <a:lstStyle>
            <a:lvl1pPr marL="0" indent="0" algn="ctr">
              <a:buNone/>
              <a:defRPr lang="en-GB" sz="1800"/>
            </a:lvl1pPr>
          </a:lstStyle>
          <a:p>
            <a:pPr rtl="0"/>
            <a:r>
              <a:rPr lang="en-US"/>
              <a:t>Click icon to add picture</a:t>
            </a:r>
            <a:endParaRPr lang="en-GB" dirty="0"/>
          </a:p>
        </p:txBody>
      </p:sp>
      <p:sp>
        <p:nvSpPr>
          <p:cNvPr id="35" name="Text Placeholder 19">
            <a:extLst>
              <a:ext uri="{FF2B5EF4-FFF2-40B4-BE49-F238E27FC236}">
                <a16:creationId xmlns:a16="http://schemas.microsoft.com/office/drawing/2014/main" id="{13D50A41-E904-8A4E-6F0A-F980F8D64711}"/>
              </a:ext>
            </a:extLst>
          </p:cNvPr>
          <p:cNvSpPr>
            <a:spLocks noGrp="1"/>
          </p:cNvSpPr>
          <p:nvPr>
            <p:ph type="body" sz="quarter" idx="21"/>
          </p:nvPr>
        </p:nvSpPr>
        <p:spPr>
          <a:xfrm>
            <a:off x="6172200" y="2926080"/>
            <a:ext cx="2322576" cy="182880"/>
          </a:xfrm>
        </p:spPr>
        <p:txBody>
          <a:bodyPr rtlCol="0" anchor="ctr">
            <a:noAutofit/>
          </a:bodyPr>
          <a:lstStyle>
            <a:lvl1pPr marL="0" indent="0" algn="ctr">
              <a:lnSpc>
                <a:spcPct val="100000"/>
              </a:lnSpc>
              <a:spcBef>
                <a:spcPts val="0"/>
              </a:spcBef>
              <a:buNone/>
              <a:defRPr lang="en-GB" sz="1600" spc="20" baseline="0">
                <a:latin typeface="Gill Sans Nova" panose="020B0602020104020203" pitchFamily="34" charset="0"/>
              </a:defRPr>
            </a:lvl1pPr>
          </a:lstStyle>
          <a:p>
            <a:pPr lvl="0" rtl="0"/>
            <a:r>
              <a:rPr lang="en-US"/>
              <a:t>Click to edit Master text styles</a:t>
            </a:r>
          </a:p>
        </p:txBody>
      </p:sp>
      <p:sp>
        <p:nvSpPr>
          <p:cNvPr id="34" name="Text Placeholder 19">
            <a:extLst>
              <a:ext uri="{FF2B5EF4-FFF2-40B4-BE49-F238E27FC236}">
                <a16:creationId xmlns:a16="http://schemas.microsoft.com/office/drawing/2014/main" id="{D6CE30A5-8B65-384B-A8B9-6F711A521946}"/>
              </a:ext>
            </a:extLst>
          </p:cNvPr>
          <p:cNvSpPr>
            <a:spLocks noGrp="1"/>
          </p:cNvSpPr>
          <p:nvPr>
            <p:ph type="body" sz="quarter" idx="20"/>
          </p:nvPr>
        </p:nvSpPr>
        <p:spPr>
          <a:xfrm>
            <a:off x="6172200" y="3145536"/>
            <a:ext cx="2322576" cy="265176"/>
          </a:xfrm>
        </p:spPr>
        <p:txBody>
          <a:bodyPr rtlCol="0" anchor="ctr">
            <a:noAutofit/>
          </a:bodyPr>
          <a:lstStyle>
            <a:lvl1pPr marL="0" indent="0" algn="ctr">
              <a:lnSpc>
                <a:spcPct val="100000"/>
              </a:lnSpc>
              <a:spcBef>
                <a:spcPts val="0"/>
              </a:spcBef>
              <a:buNone/>
              <a:defRPr lang="en-GB" sz="1400" spc="20" baseline="0">
                <a:latin typeface="+mn-lt"/>
              </a:defRPr>
            </a:lvl1pPr>
          </a:lstStyle>
          <a:p>
            <a:pPr lvl="0" rtl="0"/>
            <a:r>
              <a:rPr lang="en-US"/>
              <a:t>Click to edit Master text styles</a:t>
            </a:r>
          </a:p>
        </p:txBody>
      </p:sp>
      <p:sp>
        <p:nvSpPr>
          <p:cNvPr id="14" name="Picture Placeholder 17">
            <a:extLst>
              <a:ext uri="{FF2B5EF4-FFF2-40B4-BE49-F238E27FC236}">
                <a16:creationId xmlns:a16="http://schemas.microsoft.com/office/drawing/2014/main" id="{AA1AC2FE-336D-4E7F-2C86-6A8C29BA8F90}"/>
              </a:ext>
            </a:extLst>
          </p:cNvPr>
          <p:cNvSpPr>
            <a:spLocks noGrp="1" noChangeAspect="1"/>
          </p:cNvSpPr>
          <p:nvPr>
            <p:ph type="pic" sz="quarter" idx="28"/>
          </p:nvPr>
        </p:nvSpPr>
        <p:spPr>
          <a:xfrm>
            <a:off x="6772144" y="3818492"/>
            <a:ext cx="1160392" cy="1161288"/>
          </a:xfrm>
        </p:spPr>
        <p:txBody>
          <a:bodyPr rtlCol="0" anchor="ctr">
            <a:normAutofit/>
          </a:bodyPr>
          <a:lstStyle>
            <a:lvl1pPr marL="0" indent="0" algn="ctr">
              <a:buNone/>
              <a:defRPr lang="en-GB" sz="1800"/>
            </a:lvl1pPr>
          </a:lstStyle>
          <a:p>
            <a:pPr rtl="0"/>
            <a:r>
              <a:rPr lang="en-US"/>
              <a:t>Click icon to add picture</a:t>
            </a:r>
            <a:endParaRPr lang="en-GB" dirty="0"/>
          </a:p>
        </p:txBody>
      </p:sp>
      <p:sp>
        <p:nvSpPr>
          <p:cNvPr id="27" name="Text Placeholder 19">
            <a:extLst>
              <a:ext uri="{FF2B5EF4-FFF2-40B4-BE49-F238E27FC236}">
                <a16:creationId xmlns:a16="http://schemas.microsoft.com/office/drawing/2014/main" id="{FA370BF1-09EC-DBE1-5118-8A92A0F90BC4}"/>
              </a:ext>
            </a:extLst>
          </p:cNvPr>
          <p:cNvSpPr>
            <a:spLocks noGrp="1"/>
          </p:cNvSpPr>
          <p:nvPr>
            <p:ph type="body" sz="quarter" idx="33"/>
          </p:nvPr>
        </p:nvSpPr>
        <p:spPr>
          <a:xfrm>
            <a:off x="6172200" y="5086511"/>
            <a:ext cx="2322576" cy="182880"/>
          </a:xfrm>
        </p:spPr>
        <p:txBody>
          <a:bodyPr rtlCol="0" anchor="ctr">
            <a:noAutofit/>
          </a:bodyPr>
          <a:lstStyle>
            <a:lvl1pPr marL="0" indent="0" algn="ctr">
              <a:lnSpc>
                <a:spcPct val="100000"/>
              </a:lnSpc>
              <a:spcBef>
                <a:spcPts val="0"/>
              </a:spcBef>
              <a:buNone/>
              <a:defRPr lang="en-GB" sz="1600" spc="20" baseline="0">
                <a:latin typeface="Gill Sans Nova" panose="020B0602020104020203" pitchFamily="34" charset="0"/>
              </a:defRPr>
            </a:lvl1pPr>
          </a:lstStyle>
          <a:p>
            <a:pPr lvl="0" rtl="0"/>
            <a:r>
              <a:rPr lang="en-US"/>
              <a:t>Click to edit Master text styles</a:t>
            </a:r>
          </a:p>
        </p:txBody>
      </p:sp>
      <p:sp>
        <p:nvSpPr>
          <p:cNvPr id="25" name="Text Placeholder 19">
            <a:extLst>
              <a:ext uri="{FF2B5EF4-FFF2-40B4-BE49-F238E27FC236}">
                <a16:creationId xmlns:a16="http://schemas.microsoft.com/office/drawing/2014/main" id="{5089D72C-E865-F5D3-CB1E-050AEF684453}"/>
              </a:ext>
            </a:extLst>
          </p:cNvPr>
          <p:cNvSpPr>
            <a:spLocks noGrp="1"/>
          </p:cNvSpPr>
          <p:nvPr>
            <p:ph type="body" sz="quarter" idx="32"/>
          </p:nvPr>
        </p:nvSpPr>
        <p:spPr>
          <a:xfrm>
            <a:off x="6172200" y="5305967"/>
            <a:ext cx="2322576" cy="265176"/>
          </a:xfrm>
        </p:spPr>
        <p:txBody>
          <a:bodyPr rtlCol="0" anchor="ctr">
            <a:noAutofit/>
          </a:bodyPr>
          <a:lstStyle>
            <a:lvl1pPr marL="0" indent="0" algn="ctr">
              <a:lnSpc>
                <a:spcPct val="100000"/>
              </a:lnSpc>
              <a:spcBef>
                <a:spcPts val="0"/>
              </a:spcBef>
              <a:buNone/>
              <a:defRPr lang="en-GB" sz="1400" spc="20" baseline="0">
                <a:latin typeface="+mn-lt"/>
              </a:defRPr>
            </a:lvl1pPr>
          </a:lstStyle>
          <a:p>
            <a:pPr lvl="0" rtl="0"/>
            <a:r>
              <a:rPr lang="en-US"/>
              <a:t>Click to edit Master text styles</a:t>
            </a:r>
          </a:p>
        </p:txBody>
      </p:sp>
      <p:sp>
        <p:nvSpPr>
          <p:cNvPr id="29" name="Picture Placeholder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9317533" y="1658061"/>
            <a:ext cx="1160392" cy="1161288"/>
          </a:xfrm>
        </p:spPr>
        <p:txBody>
          <a:bodyPr rtlCol="0" anchor="ctr">
            <a:normAutofit/>
          </a:bodyPr>
          <a:lstStyle>
            <a:lvl1pPr marL="0" indent="0" algn="ctr">
              <a:buNone/>
              <a:defRPr lang="en-GB" sz="1800"/>
            </a:lvl1pPr>
          </a:lstStyle>
          <a:p>
            <a:pPr rtl="0"/>
            <a:r>
              <a:rPr lang="en-US"/>
              <a:t>Click icon to add picture</a:t>
            </a:r>
            <a:endParaRPr lang="en-GB" dirty="0"/>
          </a:p>
        </p:txBody>
      </p:sp>
      <p:sp>
        <p:nvSpPr>
          <p:cNvPr id="37" name="Text Placeholder 19">
            <a:extLst>
              <a:ext uri="{FF2B5EF4-FFF2-40B4-BE49-F238E27FC236}">
                <a16:creationId xmlns:a16="http://schemas.microsoft.com/office/drawing/2014/main" id="{D6D40AAC-2768-6F48-97AE-FD958D89FD8E}"/>
              </a:ext>
            </a:extLst>
          </p:cNvPr>
          <p:cNvSpPr>
            <a:spLocks noGrp="1"/>
          </p:cNvSpPr>
          <p:nvPr>
            <p:ph type="body" sz="quarter" idx="23"/>
          </p:nvPr>
        </p:nvSpPr>
        <p:spPr>
          <a:xfrm>
            <a:off x="8705088" y="2926080"/>
            <a:ext cx="2322576" cy="182880"/>
          </a:xfrm>
        </p:spPr>
        <p:txBody>
          <a:bodyPr rtlCol="0" anchor="ctr">
            <a:noAutofit/>
          </a:bodyPr>
          <a:lstStyle>
            <a:lvl1pPr marL="0" indent="0" algn="ctr">
              <a:lnSpc>
                <a:spcPct val="100000"/>
              </a:lnSpc>
              <a:spcBef>
                <a:spcPts val="0"/>
              </a:spcBef>
              <a:buNone/>
              <a:defRPr lang="en-GB" sz="1600" spc="20" baseline="0">
                <a:latin typeface="Gill Sans Nova" panose="020B0602020104020203" pitchFamily="34" charset="0"/>
              </a:defRPr>
            </a:lvl1pPr>
          </a:lstStyle>
          <a:p>
            <a:pPr lvl="0" rtl="0"/>
            <a:r>
              <a:rPr lang="en-US"/>
              <a:t>Click to edit Master text styles</a:t>
            </a:r>
          </a:p>
        </p:txBody>
      </p:sp>
      <p:sp>
        <p:nvSpPr>
          <p:cNvPr id="36" name="Text Placeholder 19">
            <a:extLst>
              <a:ext uri="{FF2B5EF4-FFF2-40B4-BE49-F238E27FC236}">
                <a16:creationId xmlns:a16="http://schemas.microsoft.com/office/drawing/2014/main" id="{85652007-C32E-173C-2A5F-B1C08D6140DD}"/>
              </a:ext>
            </a:extLst>
          </p:cNvPr>
          <p:cNvSpPr>
            <a:spLocks noGrp="1"/>
          </p:cNvSpPr>
          <p:nvPr>
            <p:ph type="body" sz="quarter" idx="22"/>
          </p:nvPr>
        </p:nvSpPr>
        <p:spPr>
          <a:xfrm>
            <a:off x="8705088" y="3145536"/>
            <a:ext cx="2322576" cy="265176"/>
          </a:xfrm>
        </p:spPr>
        <p:txBody>
          <a:bodyPr rtlCol="0" anchor="ctr">
            <a:noAutofit/>
          </a:bodyPr>
          <a:lstStyle>
            <a:lvl1pPr marL="0" indent="0" algn="ctr">
              <a:lnSpc>
                <a:spcPct val="100000"/>
              </a:lnSpc>
              <a:spcBef>
                <a:spcPts val="0"/>
              </a:spcBef>
              <a:buNone/>
              <a:defRPr lang="en-GB" sz="1400" spc="20" baseline="0">
                <a:latin typeface="+mn-lt"/>
              </a:defRPr>
            </a:lvl1pPr>
          </a:lstStyle>
          <a:p>
            <a:pPr lvl="0" rtl="0"/>
            <a:r>
              <a:rPr lang="en-US"/>
              <a:t>Click to edit Master text styles</a:t>
            </a:r>
          </a:p>
        </p:txBody>
      </p:sp>
      <p:sp>
        <p:nvSpPr>
          <p:cNvPr id="47" name="Picture Placeholder 17">
            <a:extLst>
              <a:ext uri="{FF2B5EF4-FFF2-40B4-BE49-F238E27FC236}">
                <a16:creationId xmlns:a16="http://schemas.microsoft.com/office/drawing/2014/main" id="{4F7ECA98-24CD-8CC5-A3EC-BFF5E9B11748}"/>
              </a:ext>
            </a:extLst>
          </p:cNvPr>
          <p:cNvSpPr>
            <a:spLocks noGrp="1" noChangeAspect="1"/>
          </p:cNvSpPr>
          <p:nvPr>
            <p:ph type="pic" sz="quarter" idx="27"/>
          </p:nvPr>
        </p:nvSpPr>
        <p:spPr>
          <a:xfrm>
            <a:off x="9317533" y="3818492"/>
            <a:ext cx="1160392" cy="1161288"/>
          </a:xfrm>
        </p:spPr>
        <p:txBody>
          <a:bodyPr rtlCol="0" anchor="ctr">
            <a:normAutofit/>
          </a:bodyPr>
          <a:lstStyle>
            <a:lvl1pPr marL="0" indent="0" algn="ctr">
              <a:buNone/>
              <a:defRPr lang="en-GB" sz="1800"/>
            </a:lvl1pPr>
          </a:lstStyle>
          <a:p>
            <a:pPr rtl="0"/>
            <a:r>
              <a:rPr lang="en-US"/>
              <a:t>Click icon to add picture</a:t>
            </a:r>
            <a:endParaRPr lang="en-GB" dirty="0"/>
          </a:p>
        </p:txBody>
      </p:sp>
      <p:sp>
        <p:nvSpPr>
          <p:cNvPr id="42" name="Text Placeholder 19">
            <a:extLst>
              <a:ext uri="{FF2B5EF4-FFF2-40B4-BE49-F238E27FC236}">
                <a16:creationId xmlns:a16="http://schemas.microsoft.com/office/drawing/2014/main" id="{46CBECF2-D93E-3DF9-064C-CB4A3262B691}"/>
              </a:ext>
            </a:extLst>
          </p:cNvPr>
          <p:cNvSpPr>
            <a:spLocks noGrp="1"/>
          </p:cNvSpPr>
          <p:nvPr>
            <p:ph type="body" sz="quarter" idx="35"/>
          </p:nvPr>
        </p:nvSpPr>
        <p:spPr>
          <a:xfrm>
            <a:off x="8705088" y="5086511"/>
            <a:ext cx="2322576" cy="182880"/>
          </a:xfrm>
        </p:spPr>
        <p:txBody>
          <a:bodyPr rtlCol="0" anchor="ctr">
            <a:noAutofit/>
          </a:bodyPr>
          <a:lstStyle>
            <a:lvl1pPr marL="0" indent="0" algn="ctr">
              <a:lnSpc>
                <a:spcPct val="100000"/>
              </a:lnSpc>
              <a:spcBef>
                <a:spcPts val="0"/>
              </a:spcBef>
              <a:buNone/>
              <a:defRPr lang="en-GB" sz="1600" spc="20" baseline="0">
                <a:latin typeface="Gill Sans Nova" panose="020B0602020104020203" pitchFamily="34" charset="0"/>
              </a:defRPr>
            </a:lvl1pPr>
          </a:lstStyle>
          <a:p>
            <a:pPr lvl="0" rtl="0"/>
            <a:r>
              <a:rPr lang="en-US"/>
              <a:t>Click to edit Master text styles</a:t>
            </a:r>
          </a:p>
        </p:txBody>
      </p:sp>
      <p:sp>
        <p:nvSpPr>
          <p:cNvPr id="41" name="Text Placeholder 19">
            <a:extLst>
              <a:ext uri="{FF2B5EF4-FFF2-40B4-BE49-F238E27FC236}">
                <a16:creationId xmlns:a16="http://schemas.microsoft.com/office/drawing/2014/main" id="{71E06E16-A083-B853-8155-7FF97AD1DE8F}"/>
              </a:ext>
            </a:extLst>
          </p:cNvPr>
          <p:cNvSpPr>
            <a:spLocks noGrp="1"/>
          </p:cNvSpPr>
          <p:nvPr>
            <p:ph type="body" sz="quarter" idx="34"/>
          </p:nvPr>
        </p:nvSpPr>
        <p:spPr>
          <a:xfrm>
            <a:off x="8705088" y="5305967"/>
            <a:ext cx="2322576" cy="265176"/>
          </a:xfrm>
        </p:spPr>
        <p:txBody>
          <a:bodyPr rtlCol="0" anchor="ctr">
            <a:noAutofit/>
          </a:bodyPr>
          <a:lstStyle>
            <a:lvl1pPr marL="0" indent="0" algn="ctr">
              <a:lnSpc>
                <a:spcPct val="100000"/>
              </a:lnSpc>
              <a:spcBef>
                <a:spcPts val="0"/>
              </a:spcBef>
              <a:buNone/>
              <a:defRPr lang="en-GB" sz="1400" spc="20" baseline="0">
                <a:latin typeface="+mn-lt"/>
              </a:defRPr>
            </a:lvl1pPr>
          </a:lstStyle>
          <a:p>
            <a:pPr lvl="0" rtl="0"/>
            <a:r>
              <a:rPr lang="en-US"/>
              <a:t>Click to edit Master text styles</a:t>
            </a:r>
          </a:p>
        </p:txBody>
      </p:sp>
      <p:sp>
        <p:nvSpPr>
          <p:cNvPr id="3" name="Footer Placeholder 2">
            <a:extLst>
              <a:ext uri="{FF2B5EF4-FFF2-40B4-BE49-F238E27FC236}">
                <a16:creationId xmlns:a16="http://schemas.microsoft.com/office/drawing/2014/main" id="{08AD4DF5-3AA4-926D-00B1-1C24F968F4AD}"/>
              </a:ext>
            </a:extLst>
          </p:cNvPr>
          <p:cNvSpPr>
            <a:spLocks noGrp="1"/>
          </p:cNvSpPr>
          <p:nvPr>
            <p:ph type="ftr" sz="quarter" idx="10"/>
          </p:nvPr>
        </p:nvSpPr>
        <p:spPr/>
        <p:txBody>
          <a:bodyPr rtlCol="0"/>
          <a:lstStyle>
            <a:defPPr>
              <a:defRPr lang="en-GB"/>
            </a:defPPr>
          </a:lstStyle>
          <a:p>
            <a:pPr rtl="0"/>
            <a:r>
              <a:rPr lang="en-GB"/>
              <a:t>Chetnole &amp; Stockwood Parish Plan in 2023</a:t>
            </a:r>
            <a:endParaRPr lang="en-GB" dirty="0"/>
          </a:p>
        </p:txBody>
      </p:sp>
      <p:sp>
        <p:nvSpPr>
          <p:cNvPr id="4" name="Slide Number Placeholder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rtlCol="0"/>
          <a:lstStyle>
            <a:defPPr>
              <a:defRPr lang="en-GB"/>
            </a:defPPr>
          </a:lstStyle>
          <a:p>
            <a:pPr rtl="0"/>
            <a:fld id="{294A09A9-5501-47C1-A89A-A340965A2BE2}" type="slidenum">
              <a:rPr lang="en-GB" smtClean="0"/>
              <a:pPr/>
              <a:t>‹#›</a:t>
            </a:fld>
            <a:endParaRPr lang="en-GB" dirty="0"/>
          </a:p>
        </p:txBody>
      </p:sp>
    </p:spTree>
    <p:extLst>
      <p:ext uri="{BB962C8B-B14F-4D97-AF65-F5344CB8AC3E}">
        <p14:creationId xmlns:p14="http://schemas.microsoft.com/office/powerpoint/2010/main" val="362232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rmAutofit/>
          </a:bodyPr>
          <a:lstStyle>
            <a:defPPr>
              <a:defRPr lang="en-GB"/>
            </a:defPPr>
          </a:lstStyle>
          <a:p>
            <a:pPr rtl="0"/>
            <a:r>
              <a:rPr lang="en-US"/>
              <a:t>Click to edit Master title style</a:t>
            </a:r>
            <a:endParaRPr lang="en-GB"/>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rmAutofit/>
          </a:bodyPr>
          <a:lstStyle>
            <a:defPPr>
              <a:defRPr lang="en-GB"/>
            </a:def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228600" y="6356350"/>
            <a:ext cx="4114800" cy="365125"/>
          </a:xfrm>
          <a:prstGeom prst="rect">
            <a:avLst/>
          </a:prstGeom>
        </p:spPr>
        <p:txBody>
          <a:bodyPr vert="horz" lIns="91440" tIns="45720" rIns="91440" bIns="45720" rtlCol="0" anchor="ctr"/>
          <a:lstStyle>
            <a:lvl1pPr algn="l">
              <a:defRPr lang="en-GB" sz="1200">
                <a:solidFill>
                  <a:schemeClr val="tx1"/>
                </a:solidFill>
                <a:latin typeface="Gill Sans Nova Light" panose="020F0302020204030204" pitchFamily="34" charset="0"/>
                <a:cs typeface="Gill Sans Nova Light" panose="020F0302020204030204" pitchFamily="34" charset="0"/>
              </a:defRPr>
            </a:lvl1pPr>
          </a:lstStyle>
          <a:p>
            <a:pPr rtl="0"/>
            <a:r>
              <a:rPr lang="en-GB"/>
              <a:t>Chetnole &amp; Stockwood Parish Plan in 2023</a:t>
            </a:r>
            <a:endParaRPr lang="en-GB" dirty="0"/>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9208008" y="6356350"/>
            <a:ext cx="2743200" cy="365125"/>
          </a:xfrm>
          <a:prstGeom prst="rect">
            <a:avLst/>
          </a:prstGeom>
        </p:spPr>
        <p:txBody>
          <a:bodyPr vert="horz" lIns="91440" tIns="45720" rIns="91440" bIns="45720" rtlCol="0" anchor="ctr"/>
          <a:lstStyle>
            <a:lvl1pPr algn="r">
              <a:defRPr lang="en-GB" sz="1200">
                <a:solidFill>
                  <a:schemeClr val="tx1"/>
                </a:solidFill>
                <a:latin typeface="Gill Sans Nova Light" panose="020F0302020204030204" pitchFamily="34" charset="0"/>
                <a:cs typeface="Gill Sans Nova Light" panose="020F0302020204030204" pitchFamily="34" charset="0"/>
              </a:defRPr>
            </a:lvl1pPr>
          </a:lstStyle>
          <a:p>
            <a:pPr rtl="0"/>
            <a:fld id="{294A09A9-5501-47C1-A89A-A340965A2BE2}" type="slidenum">
              <a:rPr lang="en-GB" smtClean="0"/>
              <a:pPr/>
              <a:t>‹#›</a:t>
            </a:fld>
            <a:endParaRPr lang="en-GB"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68" r:id="rId2"/>
    <p:sldLayoutId id="2147483659" r:id="rId3"/>
    <p:sldLayoutId id="2147483651" r:id="rId4"/>
    <p:sldLayoutId id="2147483650" r:id="rId5"/>
    <p:sldLayoutId id="2147483663" r:id="rId6"/>
    <p:sldLayoutId id="2147483665" r:id="rId7"/>
    <p:sldLayoutId id="2147483660" r:id="rId8"/>
    <p:sldLayoutId id="2147483661" r:id="rId9"/>
    <p:sldLayoutId id="2147483662" r:id="rId10"/>
    <p:sldLayoutId id="2147483666" r:id="rId11"/>
    <p:sldLayoutId id="2147483653" r:id="rId12"/>
    <p:sldLayoutId id="2147483664" r:id="rId13"/>
    <p:sldLayoutId id="2147483667" r:id="rId14"/>
    <p:sldLayoutId id="2147483652" r:id="rId15"/>
    <p:sldLayoutId id="2147483654" r:id="rId16"/>
    <p:sldLayoutId id="2147483655" r:id="rId17"/>
    <p:sldLayoutId id="2147483656" r:id="rId18"/>
    <p:sldLayoutId id="2147483657" r:id="rId19"/>
  </p:sldLayoutIdLst>
  <p:hf hdr="0" dt="0"/>
  <p:txStyles>
    <p:titleStyle>
      <a:lvl1pPr algn="l" defTabSz="914400" rtl="0" eaLnBrk="1" latinLnBrk="0" hangingPunct="1">
        <a:lnSpc>
          <a:spcPct val="90000"/>
        </a:lnSpc>
        <a:spcBef>
          <a:spcPct val="0"/>
        </a:spcBef>
        <a:buNone/>
        <a:defRPr lang="en-GB"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p:bodyStyle>
    <p:otherStyle>
      <a:defPPr>
        <a:defRPr lang="en-GB"/>
      </a:defPPr>
      <a:lvl1pPr marL="0" algn="l" defTabSz="914400" rtl="0" eaLnBrk="1" latinLnBrk="0" hangingPunct="1">
        <a:defRPr lang="en-GB" sz="1800" kern="1200">
          <a:solidFill>
            <a:schemeClr val="tx1"/>
          </a:solidFill>
          <a:latin typeface="+mn-lt"/>
          <a:ea typeface="+mn-ea"/>
          <a:cs typeface="+mn-cs"/>
        </a:defRPr>
      </a:lvl1pPr>
      <a:lvl2pPr marL="457200" algn="l" defTabSz="914400" rtl="0" eaLnBrk="1" latinLnBrk="0" hangingPunct="1">
        <a:defRPr lang="en-GB" sz="1800" kern="1200">
          <a:solidFill>
            <a:schemeClr val="tx1"/>
          </a:solidFill>
          <a:latin typeface="+mn-lt"/>
          <a:ea typeface="+mn-ea"/>
          <a:cs typeface="+mn-cs"/>
        </a:defRPr>
      </a:lvl2pPr>
      <a:lvl3pPr marL="914400" algn="l" defTabSz="914400" rtl="0" eaLnBrk="1" latinLnBrk="0" hangingPunct="1">
        <a:defRPr lang="en-GB" sz="1800" kern="1200">
          <a:solidFill>
            <a:schemeClr val="tx1"/>
          </a:solidFill>
          <a:latin typeface="+mn-lt"/>
          <a:ea typeface="+mn-ea"/>
          <a:cs typeface="+mn-cs"/>
        </a:defRPr>
      </a:lvl3pPr>
      <a:lvl4pPr marL="1371600" algn="l" defTabSz="914400" rtl="0" eaLnBrk="1" latinLnBrk="0" hangingPunct="1">
        <a:defRPr lang="en-GB" sz="1800" kern="1200">
          <a:solidFill>
            <a:schemeClr val="tx1"/>
          </a:solidFill>
          <a:latin typeface="+mn-lt"/>
          <a:ea typeface="+mn-ea"/>
          <a:cs typeface="+mn-cs"/>
        </a:defRPr>
      </a:lvl4pPr>
      <a:lvl5pPr marL="1828800" algn="l" defTabSz="914400" rtl="0" eaLnBrk="1" latinLnBrk="0" hangingPunct="1">
        <a:defRPr lang="en-GB" sz="1800" kern="1200">
          <a:solidFill>
            <a:schemeClr val="tx1"/>
          </a:solidFill>
          <a:latin typeface="+mn-lt"/>
          <a:ea typeface="+mn-ea"/>
          <a:cs typeface="+mn-cs"/>
        </a:defRPr>
      </a:lvl5pPr>
      <a:lvl6pPr marL="2286000" algn="l" defTabSz="914400" rtl="0" eaLnBrk="1" latinLnBrk="0" hangingPunct="1">
        <a:defRPr lang="en-GB" sz="1800" kern="1200">
          <a:solidFill>
            <a:schemeClr val="tx1"/>
          </a:solidFill>
          <a:latin typeface="+mn-lt"/>
          <a:ea typeface="+mn-ea"/>
          <a:cs typeface="+mn-cs"/>
        </a:defRPr>
      </a:lvl6pPr>
      <a:lvl7pPr marL="2743200" algn="l" defTabSz="914400" rtl="0" eaLnBrk="1" latinLnBrk="0" hangingPunct="1">
        <a:defRPr lang="en-GB" sz="1800" kern="1200">
          <a:solidFill>
            <a:schemeClr val="tx1"/>
          </a:solidFill>
          <a:latin typeface="+mn-lt"/>
          <a:ea typeface="+mn-ea"/>
          <a:cs typeface="+mn-cs"/>
        </a:defRPr>
      </a:lvl7pPr>
      <a:lvl8pPr marL="3200400" algn="l" defTabSz="914400" rtl="0" eaLnBrk="1" latinLnBrk="0" hangingPunct="1">
        <a:defRPr lang="en-GB" sz="1800" kern="1200">
          <a:solidFill>
            <a:schemeClr val="tx1"/>
          </a:solidFill>
          <a:latin typeface="+mn-lt"/>
          <a:ea typeface="+mn-ea"/>
          <a:cs typeface="+mn-cs"/>
        </a:defRPr>
      </a:lvl8pPr>
      <a:lvl9pPr marL="3657600" algn="l" defTabSz="914400" rtl="0" eaLnBrk="1" latinLnBrk="0" hangingPunct="1">
        <a:defRPr lang="en-GB"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chart" Target="../charts/chart7.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24.png"/><Relationship Id="rId4" Type="http://schemas.microsoft.com/office/2014/relationships/chartEx" Target="../charts/chartEx4.xml"/></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chart" Target="../charts/chart11.xml"/><Relationship Id="rId4" Type="http://schemas.openxmlformats.org/officeDocument/2006/relationships/chart" Target="../charts/chart10.xml"/></Relationships>
</file>

<file path=ppt/slides/_rels/slide14.xml.rels><?xml version="1.0" encoding="UTF-8" standalone="yes"?>
<Relationships xmlns="http://schemas.openxmlformats.org/package/2006/relationships"><Relationship Id="rId3" Type="http://schemas.microsoft.com/office/2014/relationships/chartEx" Target="../charts/chartEx5.xm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microsoft.com/office/2014/relationships/chartEx" Target="../charts/chartEx6.xml"/><Relationship Id="rId7" Type="http://schemas.openxmlformats.org/officeDocument/2006/relationships/chart" Target="../charts/chart14.xm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chart" Target="../charts/chart13.xml"/><Relationship Id="rId5" Type="http://schemas.openxmlformats.org/officeDocument/2006/relationships/chart" Target="../charts/chart12.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chart" Target="../charts/chart17.xml"/></Relationships>
</file>

<file path=ppt/slides/_rels/slide18.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5.jpeg"/><Relationship Id="rId7"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https://chetnoleandstockwood-pc.gov.uk/wp-content/uploads/2021/04/CSPCWeb-Halt-8-1024x683.jpg" TargetMode="External"/><Relationship Id="rId5" Type="http://schemas.openxmlformats.org/officeDocument/2006/relationships/image" Target="../media/image17.jpeg"/><Relationship Id="rId4" Type="http://schemas.openxmlformats.org/officeDocument/2006/relationships/image" Target="../media/image16.jpeg"/><Relationship Id="rId9" Type="http://schemas.openxmlformats.org/officeDocument/2006/relationships/image" Target="../media/image20.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microsoft.com/office/2014/relationships/chartEx" Target="../charts/chartEx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5" Type="http://schemas.openxmlformats.org/officeDocument/2006/relationships/image" Target="../media/image19.png"/><Relationship Id="rId4" Type="http://schemas.microsoft.com/office/2014/relationships/chartEx" Target="../charts/chartEx2.xml"/></Relationships>
</file>

<file path=ppt/slides/_rels/slide9.xml.rels><?xml version="1.0" encoding="UTF-8" standalone="yes"?>
<Relationships xmlns="http://schemas.openxmlformats.org/package/2006/relationships"><Relationship Id="rId3" Type="http://schemas.microsoft.com/office/2014/relationships/chartEx" Target="../charts/chartEx3.xml"/><Relationship Id="rId2" Type="http://schemas.openxmlformats.org/officeDocument/2006/relationships/chart" Target="../charts/chart3.xml"/><Relationship Id="rId1" Type="http://schemas.openxmlformats.org/officeDocument/2006/relationships/slideLayout" Target="../slideLayouts/slideLayout5.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4180B-35BA-C28E-820F-59C84FBDD99A}"/>
              </a:ext>
            </a:extLst>
          </p:cNvPr>
          <p:cNvSpPr>
            <a:spLocks noGrp="1"/>
          </p:cNvSpPr>
          <p:nvPr>
            <p:ph type="ctrTitle"/>
          </p:nvPr>
        </p:nvSpPr>
        <p:spPr>
          <a:xfrm>
            <a:off x="2833272" y="3007257"/>
            <a:ext cx="6693408" cy="1088136"/>
          </a:xfrm>
        </p:spPr>
        <p:txBody>
          <a:bodyPr rtlCol="0"/>
          <a:lstStyle>
            <a:defPPr>
              <a:defRPr lang="en-GB"/>
            </a:defPPr>
          </a:lstStyle>
          <a:p>
            <a:pPr rtl="0"/>
            <a:r>
              <a:rPr lang="en-GB" dirty="0"/>
              <a:t>2024 </a:t>
            </a:r>
            <a:br>
              <a:rPr lang="en-GB" dirty="0"/>
            </a:br>
            <a:r>
              <a:rPr lang="en-GB" dirty="0"/>
              <a:t>Chetnole Parish Plan</a:t>
            </a:r>
            <a:br>
              <a:rPr lang="en-GB" dirty="0"/>
            </a:br>
            <a:r>
              <a:rPr lang="en-GB" sz="4000" dirty="0"/>
              <a:t>Survey Results &amp; Recommended Actions</a:t>
            </a:r>
            <a:endParaRPr lang="en-GB" dirty="0"/>
          </a:p>
        </p:txBody>
      </p:sp>
    </p:spTree>
    <p:extLst>
      <p:ext uri="{BB962C8B-B14F-4D97-AF65-F5344CB8AC3E}">
        <p14:creationId xmlns:p14="http://schemas.microsoft.com/office/powerpoint/2010/main" val="317718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2A79D-3C19-1182-630C-C5563C06B4D5}"/>
              </a:ext>
            </a:extLst>
          </p:cNvPr>
          <p:cNvSpPr>
            <a:spLocks noGrp="1"/>
          </p:cNvSpPr>
          <p:nvPr>
            <p:ph type="title"/>
          </p:nvPr>
        </p:nvSpPr>
        <p:spPr>
          <a:xfrm>
            <a:off x="838200" y="-39053"/>
            <a:ext cx="10515600" cy="1325880"/>
          </a:xfrm>
        </p:spPr>
        <p:txBody>
          <a:bodyPr/>
          <a:lstStyle/>
          <a:p>
            <a:r>
              <a:rPr lang="en-GB" dirty="0"/>
              <a:t>Respondent’s Households</a:t>
            </a:r>
          </a:p>
        </p:txBody>
      </p:sp>
      <p:sp>
        <p:nvSpPr>
          <p:cNvPr id="3" name="Content Placeholder 2">
            <a:extLst>
              <a:ext uri="{FF2B5EF4-FFF2-40B4-BE49-F238E27FC236}">
                <a16:creationId xmlns:a16="http://schemas.microsoft.com/office/drawing/2014/main" id="{A5E5FCFC-D586-E1FE-98D8-AA9B8E23931F}"/>
              </a:ext>
            </a:extLst>
          </p:cNvPr>
          <p:cNvSpPr>
            <a:spLocks noGrp="1"/>
          </p:cNvSpPr>
          <p:nvPr>
            <p:ph idx="1"/>
          </p:nvPr>
        </p:nvSpPr>
        <p:spPr>
          <a:xfrm>
            <a:off x="523875" y="1018064"/>
            <a:ext cx="6115052" cy="5458937"/>
          </a:xfrm>
        </p:spPr>
        <p:txBody>
          <a:bodyPr>
            <a:normAutofit lnSpcReduction="10000"/>
          </a:bodyPr>
          <a:lstStyle/>
          <a:p>
            <a:pPr marL="0" indent="0">
              <a:lnSpc>
                <a:spcPct val="107000"/>
              </a:lnSpc>
              <a:spcAft>
                <a:spcPts val="800"/>
              </a:spcAft>
              <a:buNone/>
            </a:pPr>
            <a:r>
              <a:rPr lang="en-GB" sz="2000" dirty="0">
                <a:solidFill>
                  <a:schemeClr val="tx1"/>
                </a:solidFill>
                <a:latin typeface="+mn-lt"/>
                <a:cs typeface="+mn-cs"/>
              </a:rPr>
              <a:t>93% of homes are Owner Occupied.</a:t>
            </a:r>
          </a:p>
          <a:p>
            <a:pPr marL="0" indent="0">
              <a:lnSpc>
                <a:spcPct val="107000"/>
              </a:lnSpc>
              <a:spcAft>
                <a:spcPts val="800"/>
              </a:spcAft>
              <a:buNone/>
            </a:pPr>
            <a:r>
              <a:rPr lang="en-GB" sz="2000" dirty="0">
                <a:solidFill>
                  <a:schemeClr val="tx1"/>
                </a:solidFill>
                <a:latin typeface="+mn-lt"/>
                <a:cs typeface="+mn-cs"/>
              </a:rPr>
              <a:t>Significant majority of houses have more bedrooms than residents (bear in mind that couples will invariably share a room) There are 52 houses with 2 or more bedrooms than there are residents and 2 houses where bedrooms are shared (beyond couples).</a:t>
            </a:r>
          </a:p>
          <a:p>
            <a:pPr marL="0" indent="0">
              <a:lnSpc>
                <a:spcPct val="107000"/>
              </a:lnSpc>
              <a:spcAft>
                <a:spcPts val="800"/>
              </a:spcAft>
              <a:buNone/>
            </a:pPr>
            <a:r>
              <a:rPr lang="en-GB" sz="2000" dirty="0">
                <a:solidFill>
                  <a:schemeClr val="tx1"/>
                </a:solidFill>
                <a:latin typeface="+mn-lt"/>
                <a:cs typeface="+mn-cs"/>
              </a:rPr>
              <a:t>There are only 3 multigenerational houses (grandparent, parents, children) and one house with 8 people over the age of 80 (mistake we think!)</a:t>
            </a:r>
          </a:p>
          <a:p>
            <a:pPr marL="0" indent="0">
              <a:lnSpc>
                <a:spcPct val="107000"/>
              </a:lnSpc>
              <a:spcAft>
                <a:spcPts val="800"/>
              </a:spcAft>
              <a:buNone/>
            </a:pPr>
            <a:r>
              <a:rPr lang="en-GB" sz="2000" dirty="0">
                <a:solidFill>
                  <a:schemeClr val="tx1"/>
                </a:solidFill>
                <a:latin typeface="+mn-lt"/>
                <a:cs typeface="+mn-cs"/>
              </a:rPr>
              <a:t>1960 to 2000 saw a boom in house building in the Parish, with more homes built than all those since 1600’s however only 3 houses built since 2000.</a:t>
            </a:r>
          </a:p>
          <a:p>
            <a:pPr marL="0" indent="0">
              <a:lnSpc>
                <a:spcPct val="107000"/>
              </a:lnSpc>
              <a:spcAft>
                <a:spcPts val="800"/>
              </a:spcAft>
              <a:buNone/>
            </a:pPr>
            <a:r>
              <a:rPr lang="en-GB" sz="2000" b="1" dirty="0">
                <a:solidFill>
                  <a:schemeClr val="tx1"/>
                </a:solidFill>
                <a:latin typeface="+mn-lt"/>
                <a:cs typeface="+mn-cs"/>
              </a:rPr>
              <a:t>This information generally reflects the findings of the 2021 Census Which you can access here: https://www.ons.gov.uk/</a:t>
            </a:r>
          </a:p>
        </p:txBody>
      </p:sp>
      <p:sp>
        <p:nvSpPr>
          <p:cNvPr id="4" name="Footer Placeholder 3">
            <a:extLst>
              <a:ext uri="{FF2B5EF4-FFF2-40B4-BE49-F238E27FC236}">
                <a16:creationId xmlns:a16="http://schemas.microsoft.com/office/drawing/2014/main" id="{60928699-75C6-D3B7-5D1A-C9C8FAE72DA7}"/>
              </a:ext>
            </a:extLst>
          </p:cNvPr>
          <p:cNvSpPr>
            <a:spLocks noGrp="1"/>
          </p:cNvSpPr>
          <p:nvPr>
            <p:ph type="ftr" sz="quarter" idx="10"/>
          </p:nvPr>
        </p:nvSpPr>
        <p:spPr/>
        <p:txBody>
          <a:bodyPr/>
          <a:lstStyle/>
          <a:p>
            <a:pPr rtl="0"/>
            <a:r>
              <a:rPr lang="en-GB"/>
              <a:t>Chetnole &amp; Stockwood Parish Plan in 2023</a:t>
            </a:r>
            <a:endParaRPr lang="en-GB" dirty="0"/>
          </a:p>
        </p:txBody>
      </p:sp>
      <p:sp>
        <p:nvSpPr>
          <p:cNvPr id="5" name="Slide Number Placeholder 4">
            <a:extLst>
              <a:ext uri="{FF2B5EF4-FFF2-40B4-BE49-F238E27FC236}">
                <a16:creationId xmlns:a16="http://schemas.microsoft.com/office/drawing/2014/main" id="{39EC1EAA-CC8D-CFB0-C33A-FDB84D24C6D5}"/>
              </a:ext>
            </a:extLst>
          </p:cNvPr>
          <p:cNvSpPr>
            <a:spLocks noGrp="1"/>
          </p:cNvSpPr>
          <p:nvPr>
            <p:ph type="sldNum" sz="quarter" idx="11"/>
          </p:nvPr>
        </p:nvSpPr>
        <p:spPr/>
        <p:txBody>
          <a:bodyPr/>
          <a:lstStyle/>
          <a:p>
            <a:pPr rtl="0"/>
            <a:fld id="{294A09A9-5501-47C1-A89A-A340965A2BE2}" type="slidenum">
              <a:rPr lang="en-GB" smtClean="0"/>
              <a:pPr rtl="0"/>
              <a:t>10</a:t>
            </a:fld>
            <a:endParaRPr lang="en-GB" dirty="0"/>
          </a:p>
        </p:txBody>
      </p:sp>
      <p:graphicFrame>
        <p:nvGraphicFramePr>
          <p:cNvPr id="6" name="Chart 5">
            <a:extLst>
              <a:ext uri="{FF2B5EF4-FFF2-40B4-BE49-F238E27FC236}">
                <a16:creationId xmlns:a16="http://schemas.microsoft.com/office/drawing/2014/main" id="{FE8590D0-ABBF-14F3-B3CB-ECC2D2BDDC33}"/>
              </a:ext>
            </a:extLst>
          </p:cNvPr>
          <p:cNvGraphicFramePr>
            <a:graphicFrameLocks/>
          </p:cNvGraphicFramePr>
          <p:nvPr>
            <p:extLst>
              <p:ext uri="{D42A27DB-BD31-4B8C-83A1-F6EECF244321}">
                <p14:modId xmlns:p14="http://schemas.microsoft.com/office/powerpoint/2010/main" val="1889964661"/>
              </p:ext>
            </p:extLst>
          </p:nvPr>
        </p:nvGraphicFramePr>
        <p:xfrm>
          <a:off x="6953252" y="1018064"/>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BC886F16-A956-F5E8-6794-2C9700DC9F79}"/>
              </a:ext>
            </a:extLst>
          </p:cNvPr>
          <p:cNvGraphicFramePr>
            <a:graphicFrameLocks/>
          </p:cNvGraphicFramePr>
          <p:nvPr>
            <p:extLst>
              <p:ext uri="{D42A27DB-BD31-4B8C-83A1-F6EECF244321}">
                <p14:modId xmlns:p14="http://schemas.microsoft.com/office/powerpoint/2010/main" val="46039986"/>
              </p:ext>
            </p:extLst>
          </p:nvPr>
        </p:nvGraphicFramePr>
        <p:xfrm>
          <a:off x="6922008" y="3733801"/>
          <a:ext cx="4572000"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48899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859D1-E1A1-6E22-49FB-4D4B735D7D44}"/>
              </a:ext>
            </a:extLst>
          </p:cNvPr>
          <p:cNvSpPr>
            <a:spLocks noGrp="1"/>
          </p:cNvSpPr>
          <p:nvPr>
            <p:ph type="title"/>
          </p:nvPr>
        </p:nvSpPr>
        <p:spPr>
          <a:xfrm>
            <a:off x="838200" y="-35015"/>
            <a:ext cx="10515600" cy="1325880"/>
          </a:xfrm>
        </p:spPr>
        <p:txBody>
          <a:bodyPr/>
          <a:lstStyle/>
          <a:p>
            <a:r>
              <a:rPr lang="en-GB" dirty="0"/>
              <a:t>Community &amp; Communication</a:t>
            </a:r>
          </a:p>
        </p:txBody>
      </p:sp>
      <p:sp>
        <p:nvSpPr>
          <p:cNvPr id="3" name="Content Placeholder 2">
            <a:extLst>
              <a:ext uri="{FF2B5EF4-FFF2-40B4-BE49-F238E27FC236}">
                <a16:creationId xmlns:a16="http://schemas.microsoft.com/office/drawing/2014/main" id="{C92E41A4-7B90-60B8-1BB8-66C56C6A7651}"/>
              </a:ext>
            </a:extLst>
          </p:cNvPr>
          <p:cNvSpPr>
            <a:spLocks noGrp="1"/>
          </p:cNvSpPr>
          <p:nvPr>
            <p:ph idx="1"/>
          </p:nvPr>
        </p:nvSpPr>
        <p:spPr>
          <a:xfrm>
            <a:off x="363794" y="1025175"/>
            <a:ext cx="6159909" cy="5398906"/>
          </a:xfrm>
        </p:spPr>
        <p:txBody>
          <a:bodyPr>
            <a:normAutofit/>
          </a:bodyPr>
          <a:lstStyle/>
          <a:p>
            <a:pPr marL="0" indent="0">
              <a:lnSpc>
                <a:spcPct val="107000"/>
              </a:lnSpc>
              <a:spcAft>
                <a:spcPts val="800"/>
              </a:spcAft>
              <a:buNone/>
            </a:pPr>
            <a:r>
              <a:rPr lang="en-GB" sz="1800" dirty="0">
                <a:solidFill>
                  <a:schemeClr val="tx1"/>
                </a:solidFill>
                <a:latin typeface="+mn-lt"/>
                <a:cs typeface="+mn-cs"/>
              </a:rPr>
              <a:t>The most high profile organisations are the Parish Council, Village Hall Committee &amp; the Cricket Club.  A third of respondents know how to contact the Church Warden; Flood Warden &amp; Neighbourhood Watch Rep. Less than 20% of people know how to contact the Local Policing Force.</a:t>
            </a:r>
          </a:p>
          <a:p>
            <a:pPr marL="0" indent="0">
              <a:lnSpc>
                <a:spcPct val="107000"/>
              </a:lnSpc>
              <a:spcAft>
                <a:spcPts val="800"/>
              </a:spcAft>
              <a:buNone/>
            </a:pPr>
            <a:r>
              <a:rPr lang="en-GB" sz="1800" dirty="0">
                <a:solidFill>
                  <a:schemeClr val="tx1"/>
                </a:solidFill>
                <a:latin typeface="+mn-lt"/>
                <a:cs typeface="+mn-cs"/>
              </a:rPr>
              <a:t>Of 10 methods to find out what’s happening, the top three are: Wriggle Valley Magazine; Weekly Village Diary; Word of Mouth.  The least used methods are:  The Parish Council Website &amp; Welcome Leaflet.  Social media came 5th &amp; 6th (WhatsApp &amp; Facebook).</a:t>
            </a:r>
          </a:p>
          <a:p>
            <a:pPr marL="0" indent="0">
              <a:lnSpc>
                <a:spcPct val="107000"/>
              </a:lnSpc>
              <a:spcAft>
                <a:spcPts val="800"/>
              </a:spcAft>
              <a:buNone/>
            </a:pPr>
            <a:r>
              <a:rPr lang="en-GB" sz="1800" dirty="0">
                <a:solidFill>
                  <a:schemeClr val="tx1"/>
                </a:solidFill>
                <a:latin typeface="+mn-lt"/>
                <a:cs typeface="+mn-cs"/>
              </a:rPr>
              <a:t>There are implications for road traffic volume as a third of shopping done online particularly clothing, books &amp; entertainment, home goods. Sherborne favoured for Food, Drink and Medical goods.  Yeovil favoured for DIY &amp; Electrical Goods.  Shopping is the principle use of the internet for respondents (over 50%) followed by Google search &amp; emailing.</a:t>
            </a:r>
          </a:p>
        </p:txBody>
      </p:sp>
      <p:sp>
        <p:nvSpPr>
          <p:cNvPr id="4" name="Footer Placeholder 3">
            <a:extLst>
              <a:ext uri="{FF2B5EF4-FFF2-40B4-BE49-F238E27FC236}">
                <a16:creationId xmlns:a16="http://schemas.microsoft.com/office/drawing/2014/main" id="{7A431327-E750-3F79-B7CD-3C67D78ACA5A}"/>
              </a:ext>
            </a:extLst>
          </p:cNvPr>
          <p:cNvSpPr>
            <a:spLocks noGrp="1"/>
          </p:cNvSpPr>
          <p:nvPr>
            <p:ph type="ftr" sz="quarter" idx="10"/>
          </p:nvPr>
        </p:nvSpPr>
        <p:spPr/>
        <p:txBody>
          <a:bodyPr/>
          <a:lstStyle/>
          <a:p>
            <a:pPr rtl="0"/>
            <a:r>
              <a:rPr lang="en-GB"/>
              <a:t>Chetnole &amp; Stockwood Parish Plan in 2023</a:t>
            </a:r>
            <a:endParaRPr lang="en-GB" dirty="0"/>
          </a:p>
        </p:txBody>
      </p:sp>
      <p:sp>
        <p:nvSpPr>
          <p:cNvPr id="5" name="Slide Number Placeholder 4">
            <a:extLst>
              <a:ext uri="{FF2B5EF4-FFF2-40B4-BE49-F238E27FC236}">
                <a16:creationId xmlns:a16="http://schemas.microsoft.com/office/drawing/2014/main" id="{DB30733D-81E8-23B7-EDA8-012930CAA934}"/>
              </a:ext>
            </a:extLst>
          </p:cNvPr>
          <p:cNvSpPr>
            <a:spLocks noGrp="1"/>
          </p:cNvSpPr>
          <p:nvPr>
            <p:ph type="sldNum" sz="quarter" idx="11"/>
          </p:nvPr>
        </p:nvSpPr>
        <p:spPr/>
        <p:txBody>
          <a:bodyPr/>
          <a:lstStyle/>
          <a:p>
            <a:pPr rtl="0"/>
            <a:fld id="{294A09A9-5501-47C1-A89A-A340965A2BE2}" type="slidenum">
              <a:rPr lang="en-GB" smtClean="0"/>
              <a:pPr rtl="0"/>
              <a:t>11</a:t>
            </a:fld>
            <a:endParaRPr lang="en-GB" dirty="0"/>
          </a:p>
        </p:txBody>
      </p:sp>
      <p:graphicFrame>
        <p:nvGraphicFramePr>
          <p:cNvPr id="6" name="Chart 5">
            <a:extLst>
              <a:ext uri="{FF2B5EF4-FFF2-40B4-BE49-F238E27FC236}">
                <a16:creationId xmlns:a16="http://schemas.microsoft.com/office/drawing/2014/main" id="{E2EEDF9A-EE1B-F314-46CD-5CF40CFB45EB}"/>
              </a:ext>
            </a:extLst>
          </p:cNvPr>
          <p:cNvGraphicFramePr>
            <a:graphicFrameLocks/>
          </p:cNvGraphicFramePr>
          <p:nvPr>
            <p:extLst>
              <p:ext uri="{D42A27DB-BD31-4B8C-83A1-F6EECF244321}">
                <p14:modId xmlns:p14="http://schemas.microsoft.com/office/powerpoint/2010/main" val="1341131124"/>
              </p:ext>
            </p:extLst>
          </p:nvPr>
        </p:nvGraphicFramePr>
        <p:xfrm>
          <a:off x="6523703" y="1137133"/>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D6181E21-80D9-1A4E-78E5-278C629628C0}"/>
              </a:ext>
            </a:extLst>
          </p:cNvPr>
          <p:cNvGraphicFramePr>
            <a:graphicFrameLocks/>
          </p:cNvGraphicFramePr>
          <p:nvPr>
            <p:extLst>
              <p:ext uri="{D42A27DB-BD31-4B8C-83A1-F6EECF244321}">
                <p14:modId xmlns:p14="http://schemas.microsoft.com/office/powerpoint/2010/main" val="1170795792"/>
              </p:ext>
            </p:extLst>
          </p:nvPr>
        </p:nvGraphicFramePr>
        <p:xfrm>
          <a:off x="6652751" y="3680881"/>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97077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59876-EDD1-49B8-C8C6-DFBAEA798797}"/>
              </a:ext>
            </a:extLst>
          </p:cNvPr>
          <p:cNvSpPr>
            <a:spLocks noGrp="1"/>
          </p:cNvSpPr>
          <p:nvPr>
            <p:ph type="title"/>
          </p:nvPr>
        </p:nvSpPr>
        <p:spPr>
          <a:xfrm>
            <a:off x="838200" y="36266"/>
            <a:ext cx="10515600" cy="1325880"/>
          </a:xfrm>
        </p:spPr>
        <p:txBody>
          <a:bodyPr/>
          <a:lstStyle/>
          <a:p>
            <a:r>
              <a:rPr lang="en-GB" dirty="0"/>
              <a:t>Community Involvement &amp; Ideas</a:t>
            </a:r>
          </a:p>
        </p:txBody>
      </p:sp>
      <p:sp>
        <p:nvSpPr>
          <p:cNvPr id="3" name="Content Placeholder 2">
            <a:extLst>
              <a:ext uri="{FF2B5EF4-FFF2-40B4-BE49-F238E27FC236}">
                <a16:creationId xmlns:a16="http://schemas.microsoft.com/office/drawing/2014/main" id="{DDC0C6B4-E96D-43E9-59AB-B65ED445F800}"/>
              </a:ext>
            </a:extLst>
          </p:cNvPr>
          <p:cNvSpPr>
            <a:spLocks noGrp="1"/>
          </p:cNvSpPr>
          <p:nvPr>
            <p:ph idx="1"/>
          </p:nvPr>
        </p:nvSpPr>
        <p:spPr>
          <a:xfrm>
            <a:off x="483870" y="5457825"/>
            <a:ext cx="10374630" cy="1028700"/>
          </a:xfrm>
        </p:spPr>
        <p:txBody>
          <a:bodyPr numCol="3">
            <a:noAutofit/>
          </a:bodyPr>
          <a:lstStyle/>
          <a:p>
            <a:pPr marL="0" indent="0">
              <a:buNone/>
            </a:pPr>
            <a:r>
              <a:rPr lang="en-GB" sz="1600" b="1" dirty="0"/>
              <a:t>Other suggestions:</a:t>
            </a:r>
          </a:p>
          <a:p>
            <a:pPr>
              <a:buFont typeface="Wingdings" panose="05000000000000000000" pitchFamily="2" charset="2"/>
              <a:buChar char="Ø"/>
            </a:pPr>
            <a:r>
              <a:rPr lang="en-GB" sz="1600" dirty="0"/>
              <a:t>A shop</a:t>
            </a:r>
          </a:p>
          <a:p>
            <a:pPr>
              <a:buFont typeface="Wingdings" panose="05000000000000000000" pitchFamily="2" charset="2"/>
              <a:buChar char="Ø"/>
            </a:pPr>
            <a:r>
              <a:rPr lang="en-GB" sz="1600" dirty="0"/>
              <a:t>Arts &amp; Crafts Group</a:t>
            </a:r>
          </a:p>
          <a:p>
            <a:pPr>
              <a:buFont typeface="Wingdings" panose="05000000000000000000" pitchFamily="2" charset="2"/>
              <a:buChar char="Ø"/>
            </a:pPr>
            <a:r>
              <a:rPr lang="en-GB" sz="1600" dirty="0"/>
              <a:t>Travelling Fish/bread sales van</a:t>
            </a:r>
          </a:p>
          <a:p>
            <a:pPr>
              <a:buFont typeface="Wingdings" panose="05000000000000000000" pitchFamily="2" charset="2"/>
              <a:buChar char="Ø"/>
            </a:pPr>
            <a:r>
              <a:rPr lang="en-GB" sz="1600" dirty="0"/>
              <a:t>Croquet &amp; tennis</a:t>
            </a:r>
          </a:p>
          <a:p>
            <a:pPr>
              <a:buFont typeface="Wingdings" panose="05000000000000000000" pitchFamily="2" charset="2"/>
              <a:buChar char="Ø"/>
            </a:pPr>
            <a:r>
              <a:rPr lang="en-GB" sz="1600" dirty="0"/>
              <a:t>Film nights</a:t>
            </a:r>
          </a:p>
          <a:p>
            <a:pPr>
              <a:buFont typeface="Wingdings" panose="05000000000000000000" pitchFamily="2" charset="2"/>
              <a:buChar char="Ø"/>
            </a:pPr>
            <a:r>
              <a:rPr lang="en-GB" sz="1600" dirty="0"/>
              <a:t>Reading Group</a:t>
            </a:r>
          </a:p>
          <a:p>
            <a:pPr>
              <a:buFont typeface="Wingdings" panose="05000000000000000000" pitchFamily="2" charset="2"/>
              <a:buChar char="Ø"/>
            </a:pPr>
            <a:r>
              <a:rPr lang="en-GB" sz="1600" dirty="0"/>
              <a:t>Dance evenings e.g. country dancing</a:t>
            </a:r>
          </a:p>
          <a:p>
            <a:pPr>
              <a:buFont typeface="Wingdings" panose="05000000000000000000" pitchFamily="2" charset="2"/>
              <a:buChar char="Ø"/>
            </a:pPr>
            <a:r>
              <a:rPr lang="en-GB" sz="1600" dirty="0"/>
              <a:t>Village Cider!</a:t>
            </a:r>
          </a:p>
        </p:txBody>
      </p:sp>
      <p:sp>
        <p:nvSpPr>
          <p:cNvPr id="4" name="Footer Placeholder 3">
            <a:extLst>
              <a:ext uri="{FF2B5EF4-FFF2-40B4-BE49-F238E27FC236}">
                <a16:creationId xmlns:a16="http://schemas.microsoft.com/office/drawing/2014/main" id="{C5CBA6CA-37FF-4E2E-2A3F-9A80E121E76F}"/>
              </a:ext>
            </a:extLst>
          </p:cNvPr>
          <p:cNvSpPr>
            <a:spLocks noGrp="1"/>
          </p:cNvSpPr>
          <p:nvPr>
            <p:ph type="ftr" sz="quarter" idx="10"/>
          </p:nvPr>
        </p:nvSpPr>
        <p:spPr/>
        <p:txBody>
          <a:bodyPr/>
          <a:lstStyle/>
          <a:p>
            <a:pPr rtl="0"/>
            <a:r>
              <a:rPr lang="en-GB"/>
              <a:t>Chetnole &amp; Stockwood Parish Plan in 2023</a:t>
            </a:r>
            <a:endParaRPr lang="en-GB" dirty="0"/>
          </a:p>
        </p:txBody>
      </p:sp>
      <p:sp>
        <p:nvSpPr>
          <p:cNvPr id="5" name="Slide Number Placeholder 4">
            <a:extLst>
              <a:ext uri="{FF2B5EF4-FFF2-40B4-BE49-F238E27FC236}">
                <a16:creationId xmlns:a16="http://schemas.microsoft.com/office/drawing/2014/main" id="{AF9C234B-CE64-9D56-A357-255347E0A9F6}"/>
              </a:ext>
            </a:extLst>
          </p:cNvPr>
          <p:cNvSpPr>
            <a:spLocks noGrp="1"/>
          </p:cNvSpPr>
          <p:nvPr>
            <p:ph type="sldNum" sz="quarter" idx="11"/>
          </p:nvPr>
        </p:nvSpPr>
        <p:spPr/>
        <p:txBody>
          <a:bodyPr/>
          <a:lstStyle/>
          <a:p>
            <a:pPr rtl="0"/>
            <a:fld id="{294A09A9-5501-47C1-A89A-A340965A2BE2}" type="slidenum">
              <a:rPr lang="en-GB" smtClean="0"/>
              <a:pPr rtl="0"/>
              <a:t>12</a:t>
            </a:fld>
            <a:endParaRPr lang="en-GB" dirty="0"/>
          </a:p>
        </p:txBody>
      </p:sp>
      <p:graphicFrame>
        <p:nvGraphicFramePr>
          <p:cNvPr id="8" name="Chart 7">
            <a:extLst>
              <a:ext uri="{FF2B5EF4-FFF2-40B4-BE49-F238E27FC236}">
                <a16:creationId xmlns:a16="http://schemas.microsoft.com/office/drawing/2014/main" id="{2D01FD09-C940-0E37-29DD-7D7772819F91}"/>
              </a:ext>
            </a:extLst>
          </p:cNvPr>
          <p:cNvGraphicFramePr>
            <a:graphicFrameLocks/>
          </p:cNvGraphicFramePr>
          <p:nvPr>
            <p:extLst>
              <p:ext uri="{D42A27DB-BD31-4B8C-83A1-F6EECF244321}">
                <p14:modId xmlns:p14="http://schemas.microsoft.com/office/powerpoint/2010/main" val="1513286186"/>
              </p:ext>
            </p:extLst>
          </p:nvPr>
        </p:nvGraphicFramePr>
        <p:xfrm>
          <a:off x="7192605" y="1961216"/>
          <a:ext cx="4827638" cy="3633164"/>
        </p:xfrm>
        <a:graphic>
          <a:graphicData uri="http://schemas.openxmlformats.org/drawingml/2006/chart">
            <c:chart xmlns:c="http://schemas.openxmlformats.org/drawingml/2006/chart" xmlns:r="http://schemas.openxmlformats.org/officeDocument/2006/relationships" r:id="rId3"/>
          </a:graphicData>
        </a:graphic>
      </p:graphicFrame>
      <mc:AlternateContent xmlns:mc="http://schemas.openxmlformats.org/markup-compatibility/2006" xmlns:cx2="http://schemas.microsoft.com/office/drawing/2015/10/21/chartex">
        <mc:Choice Requires="cx2">
          <p:graphicFrame>
            <p:nvGraphicFramePr>
              <p:cNvPr id="11" name="Chart 10">
                <a:extLst>
                  <a:ext uri="{FF2B5EF4-FFF2-40B4-BE49-F238E27FC236}">
                    <a16:creationId xmlns:a16="http://schemas.microsoft.com/office/drawing/2014/main" id="{FB76E4F8-F6A1-1C0E-24B5-47180DD7835D}"/>
                  </a:ext>
                </a:extLst>
              </p:cNvPr>
              <p:cNvGraphicFramePr/>
              <p:nvPr>
                <p:extLst>
                  <p:ext uri="{D42A27DB-BD31-4B8C-83A1-F6EECF244321}">
                    <p14:modId xmlns:p14="http://schemas.microsoft.com/office/powerpoint/2010/main" val="1373345399"/>
                  </p:ext>
                </p:extLst>
              </p:nvPr>
            </p:nvGraphicFramePr>
            <p:xfrm>
              <a:off x="171757" y="1853062"/>
              <a:ext cx="6573172" cy="3151876"/>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11" name="Chart 10">
                <a:extLst>
                  <a:ext uri="{FF2B5EF4-FFF2-40B4-BE49-F238E27FC236}">
                    <a16:creationId xmlns:a16="http://schemas.microsoft.com/office/drawing/2014/main" id="{FB76E4F8-F6A1-1C0E-24B5-47180DD7835D}"/>
                  </a:ext>
                </a:extLst>
              </p:cNvPr>
              <p:cNvPicPr>
                <a:picLocks noGrp="1" noRot="1" noChangeAspect="1" noMove="1" noResize="1" noEditPoints="1" noAdjustHandles="1" noChangeArrowheads="1" noChangeShapeType="1"/>
              </p:cNvPicPr>
              <p:nvPr/>
            </p:nvPicPr>
            <p:blipFill>
              <a:blip r:embed="rId5"/>
              <a:stretch>
                <a:fillRect/>
              </a:stretch>
            </p:blipFill>
            <p:spPr>
              <a:xfrm>
                <a:off x="171757" y="1853062"/>
                <a:ext cx="6573172" cy="3151876"/>
              </a:xfrm>
              <a:prstGeom prst="rect">
                <a:avLst/>
              </a:prstGeom>
            </p:spPr>
          </p:pic>
        </mc:Fallback>
      </mc:AlternateContent>
      <p:sp>
        <p:nvSpPr>
          <p:cNvPr id="12" name="TextBox 11">
            <a:extLst>
              <a:ext uri="{FF2B5EF4-FFF2-40B4-BE49-F238E27FC236}">
                <a16:creationId xmlns:a16="http://schemas.microsoft.com/office/drawing/2014/main" id="{00B32EDD-4909-C77C-2801-877FF1F0A70D}"/>
              </a:ext>
            </a:extLst>
          </p:cNvPr>
          <p:cNvSpPr txBox="1"/>
          <p:nvPr/>
        </p:nvSpPr>
        <p:spPr>
          <a:xfrm>
            <a:off x="8364795" y="1591884"/>
            <a:ext cx="2989005" cy="369332"/>
          </a:xfrm>
          <a:prstGeom prst="rect">
            <a:avLst/>
          </a:prstGeom>
          <a:noFill/>
        </p:spPr>
        <p:txBody>
          <a:bodyPr wrap="square" rtlCol="0">
            <a:spAutoFit/>
          </a:bodyPr>
          <a:lstStyle/>
          <a:p>
            <a:r>
              <a:rPr lang="en-GB" b="1" dirty="0"/>
              <a:t>Would like to see more:</a:t>
            </a:r>
          </a:p>
        </p:txBody>
      </p:sp>
      <p:sp>
        <p:nvSpPr>
          <p:cNvPr id="13" name="Content Placeholder 2">
            <a:extLst>
              <a:ext uri="{FF2B5EF4-FFF2-40B4-BE49-F238E27FC236}">
                <a16:creationId xmlns:a16="http://schemas.microsoft.com/office/drawing/2014/main" id="{E2A9E442-389D-3D19-CD3B-60032336AC22}"/>
              </a:ext>
            </a:extLst>
          </p:cNvPr>
          <p:cNvSpPr txBox="1">
            <a:spLocks/>
          </p:cNvSpPr>
          <p:nvPr/>
        </p:nvSpPr>
        <p:spPr>
          <a:xfrm>
            <a:off x="686046" y="1096115"/>
            <a:ext cx="11003034" cy="541694"/>
          </a:xfrm>
          <a:prstGeom prst="rect">
            <a:avLst/>
          </a:prstGeom>
        </p:spPr>
        <p:txBody>
          <a:bodyPr vert="horz" lIns="91440" tIns="45720" rIns="91440" bIns="45720" numCol="1" rtlCol="0">
            <a:normAutofit fontScale="92500" lnSpcReduction="20000"/>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2800" kern="1200">
                <a:solidFill>
                  <a:schemeClr val="accent3"/>
                </a:solidFill>
                <a:latin typeface="Gill Sans Nova Light" panose="020F0302020204030204" pitchFamily="34" charset="0"/>
                <a:ea typeface="+mn-ea"/>
                <a:cs typeface="Gill Sans Nova Light" panose="020F0302020204030204" pitchFamily="34" charset="0"/>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2400" kern="1200">
                <a:solidFill>
                  <a:schemeClr val="accent3"/>
                </a:solidFill>
                <a:latin typeface="Gill Sans Nova Light" panose="020F0302020204030204" pitchFamily="34" charset="0"/>
                <a:ea typeface="+mn-ea"/>
                <a:cs typeface="Gill Sans Nova Light" panose="020F0302020204030204" pitchFamily="34" charset="0"/>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2000" kern="1200">
                <a:solidFill>
                  <a:schemeClr val="accent3"/>
                </a:solidFill>
                <a:latin typeface="Gill Sans Nova Light" panose="020F0302020204030204" pitchFamily="34" charset="0"/>
                <a:ea typeface="+mn-ea"/>
                <a:cs typeface="Gill Sans Nova Light" panose="020F0302020204030204" pitchFamily="34" charset="0"/>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Gill Sans Nova Light" panose="020F0302020204030204" pitchFamily="34" charset="0"/>
                <a:ea typeface="+mn-ea"/>
                <a:cs typeface="Gill Sans Nova Light" panose="020F0302020204030204" pitchFamily="34" charset="0"/>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Gill Sans Nova Light" panose="020F0302020204030204" pitchFamily="34" charset="0"/>
                <a:ea typeface="+mn-ea"/>
                <a:cs typeface="Gill Sans Nova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buFont typeface="Arial" panose="020B0604020202020204" pitchFamily="34" charset="0"/>
              <a:buNone/>
            </a:pPr>
            <a:r>
              <a:rPr lang="en-GB" sz="2000" dirty="0"/>
              <a:t>Many respondents are involved in Village Life…. however less engaged residents are less likely to answer this questionnaire.</a:t>
            </a:r>
          </a:p>
        </p:txBody>
      </p:sp>
    </p:spTree>
    <p:extLst>
      <p:ext uri="{BB962C8B-B14F-4D97-AF65-F5344CB8AC3E}">
        <p14:creationId xmlns:p14="http://schemas.microsoft.com/office/powerpoint/2010/main" val="3987213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42AC6-5D8E-E8F7-EEDA-4EDAACF3E34E}"/>
              </a:ext>
            </a:extLst>
          </p:cNvPr>
          <p:cNvSpPr>
            <a:spLocks noGrp="1"/>
          </p:cNvSpPr>
          <p:nvPr>
            <p:ph type="title"/>
          </p:nvPr>
        </p:nvSpPr>
        <p:spPr>
          <a:xfrm>
            <a:off x="838200" y="-3358"/>
            <a:ext cx="10515600" cy="1325880"/>
          </a:xfrm>
        </p:spPr>
        <p:txBody>
          <a:bodyPr/>
          <a:lstStyle/>
          <a:p>
            <a:r>
              <a:rPr lang="en-GB" dirty="0"/>
              <a:t>Transport &amp; Traffic</a:t>
            </a:r>
          </a:p>
        </p:txBody>
      </p:sp>
      <p:sp>
        <p:nvSpPr>
          <p:cNvPr id="3" name="Content Placeholder 2">
            <a:extLst>
              <a:ext uri="{FF2B5EF4-FFF2-40B4-BE49-F238E27FC236}">
                <a16:creationId xmlns:a16="http://schemas.microsoft.com/office/drawing/2014/main" id="{28A64510-0D63-E5B9-88D7-DA2971DDC8C3}"/>
              </a:ext>
            </a:extLst>
          </p:cNvPr>
          <p:cNvSpPr>
            <a:spLocks noGrp="1"/>
          </p:cNvSpPr>
          <p:nvPr>
            <p:ph idx="1"/>
          </p:nvPr>
        </p:nvSpPr>
        <p:spPr>
          <a:xfrm>
            <a:off x="393290" y="997144"/>
            <a:ext cx="7645810" cy="3604880"/>
          </a:xfrm>
        </p:spPr>
        <p:txBody>
          <a:bodyPr>
            <a:normAutofit/>
          </a:bodyPr>
          <a:lstStyle/>
          <a:p>
            <a:pPr marL="0" indent="0">
              <a:lnSpc>
                <a:spcPct val="107000"/>
              </a:lnSpc>
              <a:spcAft>
                <a:spcPts val="800"/>
              </a:spcAft>
              <a:buNone/>
            </a:pPr>
            <a:r>
              <a:rPr lang="en-GB" sz="1800" dirty="0">
                <a:solidFill>
                  <a:schemeClr val="tx1"/>
                </a:solidFill>
                <a:latin typeface="+mn-lt"/>
                <a:cs typeface="+mn-cs"/>
              </a:rPr>
              <a:t>Unsurprisingly 121 respondents use a car as their primary form of transport of which 13 are hybrid/EV</a:t>
            </a:r>
          </a:p>
          <a:p>
            <a:pPr marL="0" indent="0">
              <a:lnSpc>
                <a:spcPct val="107000"/>
              </a:lnSpc>
              <a:spcAft>
                <a:spcPts val="800"/>
              </a:spcAft>
              <a:buNone/>
            </a:pPr>
            <a:r>
              <a:rPr lang="en-GB" sz="1800" dirty="0">
                <a:solidFill>
                  <a:schemeClr val="tx1"/>
                </a:solidFill>
                <a:latin typeface="+mn-lt"/>
                <a:cs typeface="+mn-cs"/>
              </a:rPr>
              <a:t>Traffic speed and volume are a concern with the most popular speed control measures being speed activated signs; clearer existing signs and warning signs.  Only 16% of respondents want a reduction in speed limit. Six respondents feel that we should make no change.  Key danger spots are: Road leading to Stockwood (also from 2010 survey); the Stockwood/Chetnole T junction and Dunch Lane.  </a:t>
            </a:r>
          </a:p>
          <a:p>
            <a:pPr marL="0" indent="0">
              <a:lnSpc>
                <a:spcPct val="107000"/>
              </a:lnSpc>
              <a:spcAft>
                <a:spcPts val="800"/>
              </a:spcAft>
              <a:buNone/>
            </a:pPr>
            <a:r>
              <a:rPr lang="en-GB" sz="1800" dirty="0">
                <a:solidFill>
                  <a:schemeClr val="tx1"/>
                </a:solidFill>
                <a:latin typeface="+mn-lt"/>
                <a:cs typeface="+mn-cs"/>
              </a:rPr>
              <a:t>The majority of people state they would rarely if ever use a bus service, however 8 people requested one in the final comments section.  No one seems to struggle with getting to after school activities</a:t>
            </a:r>
            <a:endParaRPr lang="en-GB" dirty="0"/>
          </a:p>
        </p:txBody>
      </p:sp>
      <p:sp>
        <p:nvSpPr>
          <p:cNvPr id="4" name="Footer Placeholder 3">
            <a:extLst>
              <a:ext uri="{FF2B5EF4-FFF2-40B4-BE49-F238E27FC236}">
                <a16:creationId xmlns:a16="http://schemas.microsoft.com/office/drawing/2014/main" id="{8D78CA4C-CDD5-A0D5-BE12-E249AF1DFA33}"/>
              </a:ext>
            </a:extLst>
          </p:cNvPr>
          <p:cNvSpPr>
            <a:spLocks noGrp="1"/>
          </p:cNvSpPr>
          <p:nvPr>
            <p:ph type="ftr" sz="quarter" idx="10"/>
          </p:nvPr>
        </p:nvSpPr>
        <p:spPr/>
        <p:txBody>
          <a:bodyPr/>
          <a:lstStyle/>
          <a:p>
            <a:pPr rtl="0"/>
            <a:r>
              <a:rPr lang="en-GB"/>
              <a:t>Chetnole &amp; Stockwood Parish Plan in 2023</a:t>
            </a:r>
            <a:endParaRPr lang="en-GB" dirty="0"/>
          </a:p>
        </p:txBody>
      </p:sp>
      <p:sp>
        <p:nvSpPr>
          <p:cNvPr id="5" name="Slide Number Placeholder 4">
            <a:extLst>
              <a:ext uri="{FF2B5EF4-FFF2-40B4-BE49-F238E27FC236}">
                <a16:creationId xmlns:a16="http://schemas.microsoft.com/office/drawing/2014/main" id="{531370E6-471D-30E7-DF22-9ECED49C252B}"/>
              </a:ext>
            </a:extLst>
          </p:cNvPr>
          <p:cNvSpPr>
            <a:spLocks noGrp="1"/>
          </p:cNvSpPr>
          <p:nvPr>
            <p:ph type="sldNum" sz="quarter" idx="11"/>
          </p:nvPr>
        </p:nvSpPr>
        <p:spPr/>
        <p:txBody>
          <a:bodyPr/>
          <a:lstStyle/>
          <a:p>
            <a:pPr rtl="0"/>
            <a:fld id="{294A09A9-5501-47C1-A89A-A340965A2BE2}" type="slidenum">
              <a:rPr lang="en-GB" smtClean="0"/>
              <a:pPr rtl="0"/>
              <a:t>13</a:t>
            </a:fld>
            <a:endParaRPr lang="en-GB" dirty="0"/>
          </a:p>
        </p:txBody>
      </p:sp>
      <p:graphicFrame>
        <p:nvGraphicFramePr>
          <p:cNvPr id="6" name="Chart 5">
            <a:extLst>
              <a:ext uri="{FF2B5EF4-FFF2-40B4-BE49-F238E27FC236}">
                <a16:creationId xmlns:a16="http://schemas.microsoft.com/office/drawing/2014/main" id="{2D36C684-B76A-777C-B7A9-563CB2F2CBA7}"/>
              </a:ext>
            </a:extLst>
          </p:cNvPr>
          <p:cNvGraphicFramePr>
            <a:graphicFrameLocks/>
          </p:cNvGraphicFramePr>
          <p:nvPr>
            <p:extLst>
              <p:ext uri="{D42A27DB-BD31-4B8C-83A1-F6EECF244321}">
                <p14:modId xmlns:p14="http://schemas.microsoft.com/office/powerpoint/2010/main" val="3822108227"/>
              </p:ext>
            </p:extLst>
          </p:nvPr>
        </p:nvGraphicFramePr>
        <p:xfrm>
          <a:off x="7620000" y="900212"/>
          <a:ext cx="4572000" cy="346531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A8F3CE7E-76C5-2481-E83D-ADA8003F16AB}"/>
              </a:ext>
            </a:extLst>
          </p:cNvPr>
          <p:cNvGraphicFramePr>
            <a:graphicFrameLocks/>
          </p:cNvGraphicFramePr>
          <p:nvPr>
            <p:extLst>
              <p:ext uri="{D42A27DB-BD31-4B8C-83A1-F6EECF244321}">
                <p14:modId xmlns:p14="http://schemas.microsoft.com/office/powerpoint/2010/main" val="4006324554"/>
              </p:ext>
            </p:extLst>
          </p:nvPr>
        </p:nvGraphicFramePr>
        <p:xfrm>
          <a:off x="9075174" y="4660489"/>
          <a:ext cx="2888225" cy="20937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209B7914-E9ED-4D5C-4B6A-6892968E4FF5}"/>
              </a:ext>
            </a:extLst>
          </p:cNvPr>
          <p:cNvGraphicFramePr>
            <a:graphicFrameLocks/>
          </p:cNvGraphicFramePr>
          <p:nvPr>
            <p:extLst>
              <p:ext uri="{D42A27DB-BD31-4B8C-83A1-F6EECF244321}">
                <p14:modId xmlns:p14="http://schemas.microsoft.com/office/powerpoint/2010/main" val="3022167551"/>
              </p:ext>
            </p:extLst>
          </p:nvPr>
        </p:nvGraphicFramePr>
        <p:xfrm>
          <a:off x="4225413" y="4365523"/>
          <a:ext cx="4572000" cy="2388717"/>
        </p:xfrm>
        <a:graphic>
          <a:graphicData uri="http://schemas.openxmlformats.org/drawingml/2006/chart">
            <c:chart xmlns:c="http://schemas.openxmlformats.org/drawingml/2006/chart" xmlns:r="http://schemas.openxmlformats.org/officeDocument/2006/relationships" r:id="rId5"/>
          </a:graphicData>
        </a:graphic>
      </p:graphicFrame>
      <p:sp>
        <p:nvSpPr>
          <p:cNvPr id="8" name="TextBox 7">
            <a:extLst>
              <a:ext uri="{FF2B5EF4-FFF2-40B4-BE49-F238E27FC236}">
                <a16:creationId xmlns:a16="http://schemas.microsoft.com/office/drawing/2014/main" id="{953F4D6B-0A46-88AC-72B4-ECEA392A4A59}"/>
              </a:ext>
            </a:extLst>
          </p:cNvPr>
          <p:cNvSpPr txBox="1"/>
          <p:nvPr/>
        </p:nvSpPr>
        <p:spPr>
          <a:xfrm>
            <a:off x="393290" y="4602024"/>
            <a:ext cx="3832123" cy="1754326"/>
          </a:xfrm>
          <a:prstGeom prst="rect">
            <a:avLst/>
          </a:prstGeom>
          <a:noFill/>
        </p:spPr>
        <p:txBody>
          <a:bodyPr wrap="square" rtlCol="0">
            <a:spAutoFit/>
          </a:bodyPr>
          <a:lstStyle/>
          <a:p>
            <a:r>
              <a:rPr lang="en-GB" sz="1800" dirty="0">
                <a:solidFill>
                  <a:schemeClr val="tx1"/>
                </a:solidFill>
                <a:latin typeface="+mn-lt"/>
                <a:cs typeface="+mn-cs"/>
              </a:rPr>
              <a:t>Chetnole Halt access is used primarily for social or leisure purposes with seven respondents using it “often” for work or shopping.  Most popular stations are Bath, Weymouth, Dorchester &amp; Bristol  </a:t>
            </a:r>
          </a:p>
          <a:p>
            <a:endParaRPr lang="en-GB" dirty="0"/>
          </a:p>
        </p:txBody>
      </p:sp>
    </p:spTree>
    <p:extLst>
      <p:ext uri="{BB962C8B-B14F-4D97-AF65-F5344CB8AC3E}">
        <p14:creationId xmlns:p14="http://schemas.microsoft.com/office/powerpoint/2010/main" val="1274851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41A0E-730F-90C9-DD08-0E82389A436C}"/>
              </a:ext>
            </a:extLst>
          </p:cNvPr>
          <p:cNvSpPr>
            <a:spLocks noGrp="1"/>
          </p:cNvSpPr>
          <p:nvPr>
            <p:ph type="title"/>
          </p:nvPr>
        </p:nvSpPr>
        <p:spPr>
          <a:xfrm>
            <a:off x="838200" y="-37466"/>
            <a:ext cx="10515600" cy="1325880"/>
          </a:xfrm>
        </p:spPr>
        <p:txBody>
          <a:bodyPr/>
          <a:lstStyle/>
          <a:p>
            <a:r>
              <a:rPr lang="en-GB" dirty="0"/>
              <a:t>Village Environment</a:t>
            </a:r>
          </a:p>
        </p:txBody>
      </p:sp>
      <p:sp>
        <p:nvSpPr>
          <p:cNvPr id="3" name="Content Placeholder 2">
            <a:extLst>
              <a:ext uri="{FF2B5EF4-FFF2-40B4-BE49-F238E27FC236}">
                <a16:creationId xmlns:a16="http://schemas.microsoft.com/office/drawing/2014/main" id="{37C045BD-F651-3C23-820B-B87889A84BF0}"/>
              </a:ext>
            </a:extLst>
          </p:cNvPr>
          <p:cNvSpPr>
            <a:spLocks noGrp="1"/>
          </p:cNvSpPr>
          <p:nvPr>
            <p:ph idx="1"/>
          </p:nvPr>
        </p:nvSpPr>
        <p:spPr>
          <a:xfrm>
            <a:off x="705515" y="1288414"/>
            <a:ext cx="5390485" cy="1062229"/>
          </a:xfrm>
        </p:spPr>
        <p:txBody>
          <a:bodyPr>
            <a:normAutofit lnSpcReduction="10000"/>
          </a:bodyPr>
          <a:lstStyle/>
          <a:p>
            <a:pPr marL="0" indent="0">
              <a:lnSpc>
                <a:spcPct val="107000"/>
              </a:lnSpc>
              <a:spcAft>
                <a:spcPts val="800"/>
              </a:spcAft>
              <a:buNone/>
            </a:pPr>
            <a:r>
              <a:rPr lang="en-GB" sz="1800" dirty="0">
                <a:solidFill>
                  <a:schemeClr val="tx1"/>
                </a:solidFill>
                <a:latin typeface="+mn-lt"/>
                <a:cs typeface="+mn-cs"/>
              </a:rPr>
              <a:t>90 Respondents would like to see a small business development such as a shop. This is a recurring theme throughout the comments.</a:t>
            </a:r>
            <a:endParaRPr lang="en-GB" sz="1800" kern="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Footer Placeholder 3">
            <a:extLst>
              <a:ext uri="{FF2B5EF4-FFF2-40B4-BE49-F238E27FC236}">
                <a16:creationId xmlns:a16="http://schemas.microsoft.com/office/drawing/2014/main" id="{EA727E46-0969-56DE-7558-72FC3EB7283F}"/>
              </a:ext>
            </a:extLst>
          </p:cNvPr>
          <p:cNvSpPr>
            <a:spLocks noGrp="1"/>
          </p:cNvSpPr>
          <p:nvPr>
            <p:ph type="ftr" sz="quarter" idx="10"/>
          </p:nvPr>
        </p:nvSpPr>
        <p:spPr/>
        <p:txBody>
          <a:bodyPr/>
          <a:lstStyle/>
          <a:p>
            <a:pPr rtl="0"/>
            <a:r>
              <a:rPr lang="en-GB"/>
              <a:t>Chetnole &amp; Stockwood Parish Plan in 2023</a:t>
            </a:r>
            <a:endParaRPr lang="en-GB" dirty="0"/>
          </a:p>
        </p:txBody>
      </p:sp>
      <p:sp>
        <p:nvSpPr>
          <p:cNvPr id="5" name="Slide Number Placeholder 4">
            <a:extLst>
              <a:ext uri="{FF2B5EF4-FFF2-40B4-BE49-F238E27FC236}">
                <a16:creationId xmlns:a16="http://schemas.microsoft.com/office/drawing/2014/main" id="{F43F597E-7FAC-E25E-B406-C9062507C2EA}"/>
              </a:ext>
            </a:extLst>
          </p:cNvPr>
          <p:cNvSpPr>
            <a:spLocks noGrp="1"/>
          </p:cNvSpPr>
          <p:nvPr>
            <p:ph type="sldNum" sz="quarter" idx="11"/>
          </p:nvPr>
        </p:nvSpPr>
        <p:spPr/>
        <p:txBody>
          <a:bodyPr/>
          <a:lstStyle/>
          <a:p>
            <a:pPr rtl="0"/>
            <a:fld id="{294A09A9-5501-47C1-A89A-A340965A2BE2}" type="slidenum">
              <a:rPr lang="en-GB" smtClean="0"/>
              <a:pPr rtl="0"/>
              <a:t>14</a:t>
            </a:fld>
            <a:endParaRPr lang="en-GB" dirty="0"/>
          </a:p>
        </p:txBody>
      </p:sp>
      <mc:AlternateContent xmlns:mc="http://schemas.openxmlformats.org/markup-compatibility/2006" xmlns:cx2="http://schemas.microsoft.com/office/drawing/2015/10/21/chartex">
        <mc:Choice Requires="cx2">
          <p:graphicFrame>
            <p:nvGraphicFramePr>
              <p:cNvPr id="7" name="Chart 6">
                <a:extLst>
                  <a:ext uri="{FF2B5EF4-FFF2-40B4-BE49-F238E27FC236}">
                    <a16:creationId xmlns:a16="http://schemas.microsoft.com/office/drawing/2014/main" id="{FB6A10B8-4BF6-83DE-350D-FEABFA0973DC}"/>
                  </a:ext>
                </a:extLst>
              </p:cNvPr>
              <p:cNvGraphicFramePr/>
              <p:nvPr>
                <p:extLst>
                  <p:ext uri="{D42A27DB-BD31-4B8C-83A1-F6EECF244321}">
                    <p14:modId xmlns:p14="http://schemas.microsoft.com/office/powerpoint/2010/main" val="240648456"/>
                  </p:ext>
                </p:extLst>
              </p:nvPr>
            </p:nvGraphicFramePr>
            <p:xfrm>
              <a:off x="5734667" y="1288413"/>
              <a:ext cx="6216541" cy="3020347"/>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7" name="Chart 6">
                <a:extLst>
                  <a:ext uri="{FF2B5EF4-FFF2-40B4-BE49-F238E27FC236}">
                    <a16:creationId xmlns:a16="http://schemas.microsoft.com/office/drawing/2014/main" id="{FB6A10B8-4BF6-83DE-350D-FEABFA0973DC}"/>
                  </a:ext>
                </a:extLst>
              </p:cNvPr>
              <p:cNvPicPr>
                <a:picLocks noGrp="1" noRot="1" noChangeAspect="1" noMove="1" noResize="1" noEditPoints="1" noAdjustHandles="1" noChangeArrowheads="1" noChangeShapeType="1"/>
              </p:cNvPicPr>
              <p:nvPr/>
            </p:nvPicPr>
            <p:blipFill>
              <a:blip r:embed="rId4"/>
              <a:stretch>
                <a:fillRect/>
              </a:stretch>
            </p:blipFill>
            <p:spPr>
              <a:xfrm>
                <a:off x="5734667" y="1288413"/>
                <a:ext cx="6216541" cy="3020347"/>
              </a:xfrm>
              <a:prstGeom prst="rect">
                <a:avLst/>
              </a:prstGeom>
            </p:spPr>
          </p:pic>
        </mc:Fallback>
      </mc:AlternateContent>
      <p:sp>
        <p:nvSpPr>
          <p:cNvPr id="8" name="Content Placeholder 2">
            <a:extLst>
              <a:ext uri="{FF2B5EF4-FFF2-40B4-BE49-F238E27FC236}">
                <a16:creationId xmlns:a16="http://schemas.microsoft.com/office/drawing/2014/main" id="{26A77E7A-E9A0-56F5-15CE-80315C25AF9F}"/>
              </a:ext>
            </a:extLst>
          </p:cNvPr>
          <p:cNvSpPr txBox="1">
            <a:spLocks/>
          </p:cNvSpPr>
          <p:nvPr/>
        </p:nvSpPr>
        <p:spPr>
          <a:xfrm>
            <a:off x="683392" y="2300395"/>
            <a:ext cx="5029152" cy="1996302"/>
          </a:xfrm>
          <a:prstGeom prst="rect">
            <a:avLst/>
          </a:prstGeom>
        </p:spPr>
        <p:txBody>
          <a:bodyPr vert="horz" lIns="91440" tIns="45720" rIns="91440" bIns="45720" rtlCol="0">
            <a:normAutofit/>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2800" kern="1200">
                <a:solidFill>
                  <a:schemeClr val="accent3"/>
                </a:solidFill>
                <a:latin typeface="Gill Sans Nova Light" panose="020F0302020204030204" pitchFamily="34" charset="0"/>
                <a:ea typeface="+mn-ea"/>
                <a:cs typeface="Gill Sans Nova Light" panose="020F0302020204030204" pitchFamily="34" charset="0"/>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2400" kern="1200">
                <a:solidFill>
                  <a:schemeClr val="accent3"/>
                </a:solidFill>
                <a:latin typeface="Gill Sans Nova Light" panose="020F0302020204030204" pitchFamily="34" charset="0"/>
                <a:ea typeface="+mn-ea"/>
                <a:cs typeface="Gill Sans Nova Light" panose="020F0302020204030204" pitchFamily="34" charset="0"/>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2000" kern="1200">
                <a:solidFill>
                  <a:schemeClr val="accent3"/>
                </a:solidFill>
                <a:latin typeface="Gill Sans Nova Light" panose="020F0302020204030204" pitchFamily="34" charset="0"/>
                <a:ea typeface="+mn-ea"/>
                <a:cs typeface="Gill Sans Nova Light" panose="020F0302020204030204" pitchFamily="34" charset="0"/>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Gill Sans Nova Light" panose="020F0302020204030204" pitchFamily="34" charset="0"/>
                <a:ea typeface="+mn-ea"/>
                <a:cs typeface="Gill Sans Nova Light" panose="020F0302020204030204" pitchFamily="34" charset="0"/>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Gill Sans Nova Light" panose="020F0302020204030204" pitchFamily="34" charset="0"/>
                <a:ea typeface="+mn-ea"/>
                <a:cs typeface="Gill Sans Nova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lnSpc>
                <a:spcPct val="107000"/>
              </a:lnSpc>
              <a:spcAft>
                <a:spcPts val="800"/>
              </a:spcAft>
              <a:buNone/>
            </a:pPr>
            <a:r>
              <a:rPr lang="en-GB" sz="1800" dirty="0">
                <a:solidFill>
                  <a:schemeClr val="tx1"/>
                </a:solidFill>
                <a:latin typeface="+mn-lt"/>
                <a:cs typeface="+mn-cs"/>
              </a:rPr>
              <a:t>71 respondents would like a footpath to Chetnole Halt and 38 would like cycle path links to other villages.  Over 2/3rds of respondents think the footpaths are well maintained, although there were several concerns about the state of stiles and absence of clear signs.</a:t>
            </a:r>
          </a:p>
        </p:txBody>
      </p:sp>
      <p:sp>
        <p:nvSpPr>
          <p:cNvPr id="9" name="Content Placeholder 2">
            <a:extLst>
              <a:ext uri="{FF2B5EF4-FFF2-40B4-BE49-F238E27FC236}">
                <a16:creationId xmlns:a16="http://schemas.microsoft.com/office/drawing/2014/main" id="{ECFDF451-8E2E-4DB2-7079-065F2DC1F180}"/>
              </a:ext>
            </a:extLst>
          </p:cNvPr>
          <p:cNvSpPr txBox="1">
            <a:spLocks/>
          </p:cNvSpPr>
          <p:nvPr/>
        </p:nvSpPr>
        <p:spPr>
          <a:xfrm>
            <a:off x="683391" y="4308761"/>
            <a:ext cx="11137134" cy="2355706"/>
          </a:xfrm>
          <a:prstGeom prst="rect">
            <a:avLst/>
          </a:prstGeom>
        </p:spPr>
        <p:txBody>
          <a:bodyPr vert="horz" lIns="91440" tIns="45720" rIns="91440" bIns="45720" rtlCol="0">
            <a:normAutofit/>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2800" kern="1200">
                <a:solidFill>
                  <a:schemeClr val="accent3"/>
                </a:solidFill>
                <a:latin typeface="Gill Sans Nova Light" panose="020F0302020204030204" pitchFamily="34" charset="0"/>
                <a:ea typeface="+mn-ea"/>
                <a:cs typeface="Gill Sans Nova Light" panose="020F0302020204030204" pitchFamily="34" charset="0"/>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2400" kern="1200">
                <a:solidFill>
                  <a:schemeClr val="accent3"/>
                </a:solidFill>
                <a:latin typeface="Gill Sans Nova Light" panose="020F0302020204030204" pitchFamily="34" charset="0"/>
                <a:ea typeface="+mn-ea"/>
                <a:cs typeface="Gill Sans Nova Light" panose="020F0302020204030204" pitchFamily="34" charset="0"/>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2000" kern="1200">
                <a:solidFill>
                  <a:schemeClr val="accent3"/>
                </a:solidFill>
                <a:latin typeface="Gill Sans Nova Light" panose="020F0302020204030204" pitchFamily="34" charset="0"/>
                <a:ea typeface="+mn-ea"/>
                <a:cs typeface="Gill Sans Nova Light" panose="020F0302020204030204" pitchFamily="34" charset="0"/>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Gill Sans Nova Light" panose="020F0302020204030204" pitchFamily="34" charset="0"/>
                <a:ea typeface="+mn-ea"/>
                <a:cs typeface="Gill Sans Nova Light" panose="020F0302020204030204" pitchFamily="34" charset="0"/>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Gill Sans Nova Light" panose="020F0302020204030204" pitchFamily="34" charset="0"/>
                <a:ea typeface="+mn-ea"/>
                <a:cs typeface="Gill Sans Nova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lnSpc>
                <a:spcPct val="107000"/>
              </a:lnSpc>
              <a:spcAft>
                <a:spcPts val="800"/>
              </a:spcAft>
              <a:buNone/>
            </a:pPr>
            <a:r>
              <a:rPr lang="en-GB" sz="1800" dirty="0">
                <a:solidFill>
                  <a:schemeClr val="tx1"/>
                </a:solidFill>
                <a:latin typeface="+mn-lt"/>
                <a:cs typeface="+mn-cs"/>
              </a:rPr>
              <a:t>The majority of respondents are satisfied with the number of litter and dog waste bins</a:t>
            </a:r>
          </a:p>
          <a:p>
            <a:pPr marL="0" indent="0">
              <a:lnSpc>
                <a:spcPct val="107000"/>
              </a:lnSpc>
              <a:spcAft>
                <a:spcPts val="800"/>
              </a:spcAft>
              <a:buNone/>
            </a:pPr>
            <a:r>
              <a:rPr lang="en-GB" sz="1800" dirty="0">
                <a:solidFill>
                  <a:schemeClr val="tx1"/>
                </a:solidFill>
                <a:latin typeface="+mn-lt"/>
                <a:cs typeface="+mn-cs"/>
              </a:rPr>
              <a:t>In order of priority the most important things people want to do for our roads &amp; byways is improve ditch maintenance (almost half of respondents), remove litter &amp; manage the verges for wildlife.  </a:t>
            </a:r>
          </a:p>
          <a:p>
            <a:pPr marL="0" indent="0">
              <a:lnSpc>
                <a:spcPct val="107000"/>
              </a:lnSpc>
              <a:spcAft>
                <a:spcPts val="800"/>
              </a:spcAft>
              <a:buNone/>
            </a:pPr>
            <a:r>
              <a:rPr lang="en-GB" sz="1800" dirty="0">
                <a:solidFill>
                  <a:schemeClr val="tx1"/>
                </a:solidFill>
                <a:latin typeface="+mn-lt"/>
                <a:cs typeface="+mn-cs"/>
              </a:rPr>
              <a:t>Managing hedges for wildlife, cleaning the river and planting more trees are the top concerns for the village environment.  Electric charging points and planting more hedges are the least important. </a:t>
            </a:r>
            <a:endParaRPr lang="en-GB" sz="1800" kern="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en-GB" sz="1800" kern="1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1507238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85F72-C1C3-F90E-3DA0-6ECBF8F5B180}"/>
              </a:ext>
            </a:extLst>
          </p:cNvPr>
          <p:cNvSpPr>
            <a:spLocks noGrp="1"/>
          </p:cNvSpPr>
          <p:nvPr>
            <p:ph type="title"/>
          </p:nvPr>
        </p:nvSpPr>
        <p:spPr>
          <a:xfrm>
            <a:off x="838200" y="-1397"/>
            <a:ext cx="10515600" cy="1325880"/>
          </a:xfrm>
        </p:spPr>
        <p:txBody>
          <a:bodyPr/>
          <a:lstStyle/>
          <a:p>
            <a:r>
              <a:rPr lang="en-GB" dirty="0"/>
              <a:t>Sustainability &amp; Natural Environment</a:t>
            </a:r>
          </a:p>
        </p:txBody>
      </p:sp>
      <p:sp>
        <p:nvSpPr>
          <p:cNvPr id="3" name="Content Placeholder 2">
            <a:extLst>
              <a:ext uri="{FF2B5EF4-FFF2-40B4-BE49-F238E27FC236}">
                <a16:creationId xmlns:a16="http://schemas.microsoft.com/office/drawing/2014/main" id="{697A1982-0BF1-53CB-4AA6-047E6873158B}"/>
              </a:ext>
            </a:extLst>
          </p:cNvPr>
          <p:cNvSpPr>
            <a:spLocks noGrp="1"/>
          </p:cNvSpPr>
          <p:nvPr>
            <p:ph idx="1"/>
          </p:nvPr>
        </p:nvSpPr>
        <p:spPr>
          <a:xfrm>
            <a:off x="9561873" y="1154497"/>
            <a:ext cx="2477729" cy="2816801"/>
          </a:xfrm>
        </p:spPr>
        <p:txBody>
          <a:bodyPr>
            <a:normAutofit fontScale="85000" lnSpcReduction="20000"/>
          </a:bodyPr>
          <a:lstStyle/>
          <a:p>
            <a:pPr marL="0" indent="0">
              <a:lnSpc>
                <a:spcPct val="107000"/>
              </a:lnSpc>
              <a:spcAft>
                <a:spcPts val="800"/>
              </a:spcAft>
              <a:buNone/>
            </a:pPr>
            <a:r>
              <a:rPr lang="en-GB" sz="1800" dirty="0">
                <a:solidFill>
                  <a:schemeClr val="tx1"/>
                </a:solidFill>
                <a:latin typeface="+mn-lt"/>
                <a:cs typeface="+mn-cs"/>
              </a:rPr>
              <a:t>Flooding is a key issue perhaps as we had extraordinary flooding at the end of Oct’23  Over 63% of respondents feel our flood warning scheme is adequate. 46 respondents have experienced flooding on/in their property.  20 respondents say they have erected flood defences with help from the environment agency.</a:t>
            </a:r>
          </a:p>
          <a:p>
            <a:endParaRPr lang="en-GB" dirty="0"/>
          </a:p>
        </p:txBody>
      </p:sp>
      <p:sp>
        <p:nvSpPr>
          <p:cNvPr id="4" name="Footer Placeholder 3">
            <a:extLst>
              <a:ext uri="{FF2B5EF4-FFF2-40B4-BE49-F238E27FC236}">
                <a16:creationId xmlns:a16="http://schemas.microsoft.com/office/drawing/2014/main" id="{66778143-B928-4D24-A741-35970F667FD3}"/>
              </a:ext>
            </a:extLst>
          </p:cNvPr>
          <p:cNvSpPr>
            <a:spLocks noGrp="1"/>
          </p:cNvSpPr>
          <p:nvPr>
            <p:ph type="ftr" sz="quarter" idx="10"/>
          </p:nvPr>
        </p:nvSpPr>
        <p:spPr/>
        <p:txBody>
          <a:bodyPr/>
          <a:lstStyle/>
          <a:p>
            <a:pPr rtl="0"/>
            <a:r>
              <a:rPr lang="en-GB"/>
              <a:t>Chetnole &amp; Stockwood Parish Plan in 2023</a:t>
            </a:r>
            <a:endParaRPr lang="en-GB" dirty="0"/>
          </a:p>
        </p:txBody>
      </p:sp>
      <p:sp>
        <p:nvSpPr>
          <p:cNvPr id="5" name="Slide Number Placeholder 4">
            <a:extLst>
              <a:ext uri="{FF2B5EF4-FFF2-40B4-BE49-F238E27FC236}">
                <a16:creationId xmlns:a16="http://schemas.microsoft.com/office/drawing/2014/main" id="{E05CDFEA-1189-4638-5589-1F5708CE8981}"/>
              </a:ext>
            </a:extLst>
          </p:cNvPr>
          <p:cNvSpPr>
            <a:spLocks noGrp="1"/>
          </p:cNvSpPr>
          <p:nvPr>
            <p:ph type="sldNum" sz="quarter" idx="11"/>
          </p:nvPr>
        </p:nvSpPr>
        <p:spPr/>
        <p:txBody>
          <a:bodyPr/>
          <a:lstStyle/>
          <a:p>
            <a:pPr rtl="0"/>
            <a:fld id="{294A09A9-5501-47C1-A89A-A340965A2BE2}" type="slidenum">
              <a:rPr lang="en-GB" smtClean="0"/>
              <a:pPr rtl="0"/>
              <a:t>15</a:t>
            </a:fld>
            <a:endParaRPr lang="en-GB" dirty="0"/>
          </a:p>
        </p:txBody>
      </p:sp>
      <mc:AlternateContent xmlns:mc="http://schemas.openxmlformats.org/markup-compatibility/2006" xmlns:cx1="http://schemas.microsoft.com/office/drawing/2015/9/8/chartex">
        <mc:Choice Requires="cx1">
          <p:graphicFrame>
            <p:nvGraphicFramePr>
              <p:cNvPr id="6" name="Chart 5">
                <a:extLst>
                  <a:ext uri="{FF2B5EF4-FFF2-40B4-BE49-F238E27FC236}">
                    <a16:creationId xmlns:a16="http://schemas.microsoft.com/office/drawing/2014/main" id="{AFD60C0C-D6C3-FAD1-0D00-6C4096D5A66F}"/>
                  </a:ext>
                </a:extLst>
              </p:cNvPr>
              <p:cNvGraphicFramePr/>
              <p:nvPr>
                <p:extLst>
                  <p:ext uri="{D42A27DB-BD31-4B8C-83A1-F6EECF244321}">
                    <p14:modId xmlns:p14="http://schemas.microsoft.com/office/powerpoint/2010/main" val="4003995424"/>
                  </p:ext>
                </p:extLst>
              </p:nvPr>
            </p:nvGraphicFramePr>
            <p:xfrm>
              <a:off x="5078363" y="960997"/>
              <a:ext cx="4483510" cy="2732155"/>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6" name="Chart 5">
                <a:extLst>
                  <a:ext uri="{FF2B5EF4-FFF2-40B4-BE49-F238E27FC236}">
                    <a16:creationId xmlns:a16="http://schemas.microsoft.com/office/drawing/2014/main" id="{AFD60C0C-D6C3-FAD1-0D00-6C4096D5A66F}"/>
                  </a:ext>
                </a:extLst>
              </p:cNvPr>
              <p:cNvPicPr>
                <a:picLocks noGrp="1" noRot="1" noChangeAspect="1" noMove="1" noResize="1" noEditPoints="1" noAdjustHandles="1" noChangeArrowheads="1" noChangeShapeType="1"/>
              </p:cNvPicPr>
              <p:nvPr/>
            </p:nvPicPr>
            <p:blipFill>
              <a:blip r:embed="rId4"/>
              <a:stretch>
                <a:fillRect/>
              </a:stretch>
            </p:blipFill>
            <p:spPr>
              <a:xfrm>
                <a:off x="5078363" y="960997"/>
                <a:ext cx="4483510" cy="2732155"/>
              </a:xfrm>
              <a:prstGeom prst="rect">
                <a:avLst/>
              </a:prstGeom>
            </p:spPr>
          </p:pic>
        </mc:Fallback>
      </mc:AlternateContent>
      <p:graphicFrame>
        <p:nvGraphicFramePr>
          <p:cNvPr id="7" name="Chart 6">
            <a:extLst>
              <a:ext uri="{FF2B5EF4-FFF2-40B4-BE49-F238E27FC236}">
                <a16:creationId xmlns:a16="http://schemas.microsoft.com/office/drawing/2014/main" id="{4F8290B0-FF30-ACC5-F9E0-93385DCE085F}"/>
              </a:ext>
            </a:extLst>
          </p:cNvPr>
          <p:cNvGraphicFramePr>
            <a:graphicFrameLocks/>
          </p:cNvGraphicFramePr>
          <p:nvPr>
            <p:extLst>
              <p:ext uri="{D42A27DB-BD31-4B8C-83A1-F6EECF244321}">
                <p14:modId xmlns:p14="http://schemas.microsoft.com/office/powerpoint/2010/main" val="2730176185"/>
              </p:ext>
            </p:extLst>
          </p:nvPr>
        </p:nvGraphicFramePr>
        <p:xfrm>
          <a:off x="299884" y="1058111"/>
          <a:ext cx="4572000"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6EE9AB09-A0AD-ECF2-2E26-331566F50418}"/>
              </a:ext>
            </a:extLst>
          </p:cNvPr>
          <p:cNvGraphicFramePr>
            <a:graphicFrameLocks/>
          </p:cNvGraphicFramePr>
          <p:nvPr>
            <p:extLst>
              <p:ext uri="{D42A27DB-BD31-4B8C-83A1-F6EECF244321}">
                <p14:modId xmlns:p14="http://schemas.microsoft.com/office/powerpoint/2010/main" val="1702887038"/>
              </p:ext>
            </p:extLst>
          </p:nvPr>
        </p:nvGraphicFramePr>
        <p:xfrm>
          <a:off x="332943" y="3764589"/>
          <a:ext cx="5659722" cy="27432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a:extLst>
              <a:ext uri="{FF2B5EF4-FFF2-40B4-BE49-F238E27FC236}">
                <a16:creationId xmlns:a16="http://schemas.microsoft.com/office/drawing/2014/main" id="{4C9D3F5F-DFBC-9B1F-AF12-AFC6325D0646}"/>
              </a:ext>
            </a:extLst>
          </p:cNvPr>
          <p:cNvGraphicFramePr>
            <a:graphicFrameLocks/>
          </p:cNvGraphicFramePr>
          <p:nvPr>
            <p:extLst>
              <p:ext uri="{D42A27DB-BD31-4B8C-83A1-F6EECF244321}">
                <p14:modId xmlns:p14="http://schemas.microsoft.com/office/powerpoint/2010/main" val="3708426882"/>
              </p:ext>
            </p:extLst>
          </p:nvPr>
        </p:nvGraphicFramePr>
        <p:xfrm>
          <a:off x="6096000" y="3801311"/>
          <a:ext cx="5751873" cy="2920164"/>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570857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C75CE-0175-364C-700A-3043E7D49F22}"/>
              </a:ext>
            </a:extLst>
          </p:cNvPr>
          <p:cNvSpPr>
            <a:spLocks noGrp="1"/>
          </p:cNvSpPr>
          <p:nvPr>
            <p:ph type="title"/>
          </p:nvPr>
        </p:nvSpPr>
        <p:spPr>
          <a:xfrm>
            <a:off x="838200" y="0"/>
            <a:ext cx="10515600" cy="1325880"/>
          </a:xfrm>
        </p:spPr>
        <p:txBody>
          <a:bodyPr/>
          <a:lstStyle/>
          <a:p>
            <a:r>
              <a:rPr lang="en-GB" dirty="0"/>
              <a:t>Views on Services in the Parish</a:t>
            </a:r>
          </a:p>
        </p:txBody>
      </p:sp>
      <p:sp>
        <p:nvSpPr>
          <p:cNvPr id="4" name="Footer Placeholder 3">
            <a:extLst>
              <a:ext uri="{FF2B5EF4-FFF2-40B4-BE49-F238E27FC236}">
                <a16:creationId xmlns:a16="http://schemas.microsoft.com/office/drawing/2014/main" id="{05DE4B39-2D9D-26B7-E335-309659D4647C}"/>
              </a:ext>
            </a:extLst>
          </p:cNvPr>
          <p:cNvSpPr>
            <a:spLocks noGrp="1"/>
          </p:cNvSpPr>
          <p:nvPr>
            <p:ph type="ftr" sz="quarter" idx="10"/>
          </p:nvPr>
        </p:nvSpPr>
        <p:spPr/>
        <p:txBody>
          <a:bodyPr/>
          <a:lstStyle/>
          <a:p>
            <a:pPr rtl="0"/>
            <a:r>
              <a:rPr lang="en-GB"/>
              <a:t>Chetnole &amp; Stockwood Parish Plan in 2023</a:t>
            </a:r>
            <a:endParaRPr lang="en-GB" dirty="0"/>
          </a:p>
        </p:txBody>
      </p:sp>
      <p:sp>
        <p:nvSpPr>
          <p:cNvPr id="5" name="Slide Number Placeholder 4">
            <a:extLst>
              <a:ext uri="{FF2B5EF4-FFF2-40B4-BE49-F238E27FC236}">
                <a16:creationId xmlns:a16="http://schemas.microsoft.com/office/drawing/2014/main" id="{4EBEF7C8-604F-0F5B-8229-813C33BC6723}"/>
              </a:ext>
            </a:extLst>
          </p:cNvPr>
          <p:cNvSpPr>
            <a:spLocks noGrp="1"/>
          </p:cNvSpPr>
          <p:nvPr>
            <p:ph type="sldNum" sz="quarter" idx="11"/>
          </p:nvPr>
        </p:nvSpPr>
        <p:spPr/>
        <p:txBody>
          <a:bodyPr/>
          <a:lstStyle/>
          <a:p>
            <a:pPr rtl="0"/>
            <a:fld id="{294A09A9-5501-47C1-A89A-A340965A2BE2}" type="slidenum">
              <a:rPr lang="en-GB" smtClean="0"/>
              <a:pPr rtl="0"/>
              <a:t>16</a:t>
            </a:fld>
            <a:endParaRPr lang="en-GB" dirty="0"/>
          </a:p>
        </p:txBody>
      </p:sp>
      <p:graphicFrame>
        <p:nvGraphicFramePr>
          <p:cNvPr id="6" name="Content Placeholder 5">
            <a:extLst>
              <a:ext uri="{FF2B5EF4-FFF2-40B4-BE49-F238E27FC236}">
                <a16:creationId xmlns:a16="http://schemas.microsoft.com/office/drawing/2014/main" id="{122E61F5-489B-3085-37AC-A92F86B5D894}"/>
              </a:ext>
            </a:extLst>
          </p:cNvPr>
          <p:cNvGraphicFramePr>
            <a:graphicFrameLocks noGrp="1"/>
          </p:cNvGraphicFramePr>
          <p:nvPr>
            <p:ph idx="1"/>
            <p:extLst>
              <p:ext uri="{D42A27DB-BD31-4B8C-83A1-F6EECF244321}">
                <p14:modId xmlns:p14="http://schemas.microsoft.com/office/powerpoint/2010/main" val="954523025"/>
              </p:ext>
            </p:extLst>
          </p:nvPr>
        </p:nvGraphicFramePr>
        <p:xfrm>
          <a:off x="228600" y="1219200"/>
          <a:ext cx="9829800" cy="4976813"/>
        </p:xfrm>
        <a:graphic>
          <a:graphicData uri="http://schemas.openxmlformats.org/drawingml/2006/chart">
            <c:chart xmlns:c="http://schemas.openxmlformats.org/drawingml/2006/chart" xmlns:r="http://schemas.openxmlformats.org/officeDocument/2006/relationships" r:id="rId3"/>
          </a:graphicData>
        </a:graphic>
      </p:graphicFrame>
      <p:sp>
        <p:nvSpPr>
          <p:cNvPr id="7" name="Content Placeholder 2">
            <a:extLst>
              <a:ext uri="{FF2B5EF4-FFF2-40B4-BE49-F238E27FC236}">
                <a16:creationId xmlns:a16="http://schemas.microsoft.com/office/drawing/2014/main" id="{E6530C2E-BF9A-9430-762B-3B1070927286}"/>
              </a:ext>
            </a:extLst>
          </p:cNvPr>
          <p:cNvSpPr txBox="1">
            <a:spLocks/>
          </p:cNvSpPr>
          <p:nvPr/>
        </p:nvSpPr>
        <p:spPr>
          <a:xfrm>
            <a:off x="7712583" y="1058863"/>
            <a:ext cx="4238625" cy="4976812"/>
          </a:xfrm>
          <a:prstGeom prst="rect">
            <a:avLst/>
          </a:prstGeom>
          <a:solidFill>
            <a:schemeClr val="bg1"/>
          </a:solidFill>
        </p:spPr>
        <p:txBody>
          <a:bodyPr vert="horz" lIns="91440" tIns="45720" rIns="91440" bIns="45720" rtlCol="0">
            <a:noAutofit/>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2800" kern="1200">
                <a:solidFill>
                  <a:schemeClr val="accent3"/>
                </a:solidFill>
                <a:latin typeface="Gill Sans Nova Light" panose="020F0302020204030204" pitchFamily="34" charset="0"/>
                <a:ea typeface="+mn-ea"/>
                <a:cs typeface="Gill Sans Nova Light" panose="020F0302020204030204" pitchFamily="34" charset="0"/>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2400" kern="1200">
                <a:solidFill>
                  <a:schemeClr val="accent3"/>
                </a:solidFill>
                <a:latin typeface="Gill Sans Nova Light" panose="020F0302020204030204" pitchFamily="34" charset="0"/>
                <a:ea typeface="+mn-ea"/>
                <a:cs typeface="Gill Sans Nova Light" panose="020F0302020204030204" pitchFamily="34" charset="0"/>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2000" kern="1200">
                <a:solidFill>
                  <a:schemeClr val="accent3"/>
                </a:solidFill>
                <a:latin typeface="Gill Sans Nova Light" panose="020F0302020204030204" pitchFamily="34" charset="0"/>
                <a:ea typeface="+mn-ea"/>
                <a:cs typeface="Gill Sans Nova Light" panose="020F0302020204030204" pitchFamily="34" charset="0"/>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Gill Sans Nova Light" panose="020F0302020204030204" pitchFamily="34" charset="0"/>
                <a:ea typeface="+mn-ea"/>
                <a:cs typeface="Gill Sans Nova Light" panose="020F0302020204030204" pitchFamily="34" charset="0"/>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Gill Sans Nova Light" panose="020F0302020204030204" pitchFamily="34" charset="0"/>
                <a:ea typeface="+mn-ea"/>
                <a:cs typeface="Gill Sans Nova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lnSpc>
                <a:spcPct val="107000"/>
              </a:lnSpc>
              <a:spcAft>
                <a:spcPts val="800"/>
              </a:spcAft>
              <a:buNone/>
            </a:pPr>
            <a:r>
              <a:rPr lang="en-GB" sz="1800" dirty="0">
                <a:solidFill>
                  <a:schemeClr val="tx1"/>
                </a:solidFill>
                <a:latin typeface="+mn-lt"/>
                <a:cs typeface="+mn-cs"/>
              </a:rPr>
              <a:t>The Dr’s surgery and Refuse Collection are best performing local services with the majority of respondents rating them good. The Postal Service and telephone reception rated good or reasonable by most respondents.</a:t>
            </a:r>
          </a:p>
          <a:p>
            <a:pPr marL="0" indent="0">
              <a:lnSpc>
                <a:spcPct val="107000"/>
              </a:lnSpc>
              <a:spcAft>
                <a:spcPts val="800"/>
              </a:spcAft>
              <a:buNone/>
            </a:pPr>
            <a:r>
              <a:rPr lang="en-GB" sz="1800" dirty="0">
                <a:solidFill>
                  <a:schemeClr val="tx1"/>
                </a:solidFill>
                <a:latin typeface="+mn-lt"/>
                <a:cs typeface="+mn-cs"/>
              </a:rPr>
              <a:t>Opinions split on quality of service for Mobile Phone Service, Road maintenance and cleaning.  The first maybe addressed through the provider.  Broadband service generally considered good or reasonable but a third of respondents experience poor service.</a:t>
            </a:r>
          </a:p>
          <a:p>
            <a:pPr marL="0" indent="0">
              <a:lnSpc>
                <a:spcPct val="107000"/>
              </a:lnSpc>
              <a:spcAft>
                <a:spcPts val="800"/>
              </a:spcAft>
              <a:buNone/>
            </a:pPr>
            <a:r>
              <a:rPr lang="en-GB" sz="1800" dirty="0">
                <a:solidFill>
                  <a:schemeClr val="tx1"/>
                </a:solidFill>
                <a:latin typeface="+mn-lt"/>
                <a:cs typeface="+mn-cs"/>
              </a:rPr>
              <a:t>Health services are not used by many but those that use them feel there is room for improvement with ambulances</a:t>
            </a:r>
          </a:p>
        </p:txBody>
      </p:sp>
    </p:spTree>
    <p:extLst>
      <p:ext uri="{BB962C8B-B14F-4D97-AF65-F5344CB8AC3E}">
        <p14:creationId xmlns:p14="http://schemas.microsoft.com/office/powerpoint/2010/main" val="3494084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85589-AAB9-189F-CDAF-59A5F3FAC0CA}"/>
              </a:ext>
            </a:extLst>
          </p:cNvPr>
          <p:cNvSpPr>
            <a:spLocks noGrp="1"/>
          </p:cNvSpPr>
          <p:nvPr>
            <p:ph type="title"/>
          </p:nvPr>
        </p:nvSpPr>
        <p:spPr>
          <a:xfrm>
            <a:off x="824204" y="-1397"/>
            <a:ext cx="10515600" cy="1325880"/>
          </a:xfrm>
        </p:spPr>
        <p:txBody>
          <a:bodyPr/>
          <a:lstStyle/>
          <a:p>
            <a:r>
              <a:rPr lang="en-GB" dirty="0"/>
              <a:t>Local Services &amp; Facilities</a:t>
            </a:r>
          </a:p>
        </p:txBody>
      </p:sp>
      <p:sp>
        <p:nvSpPr>
          <p:cNvPr id="4" name="Footer Placeholder 3">
            <a:extLst>
              <a:ext uri="{FF2B5EF4-FFF2-40B4-BE49-F238E27FC236}">
                <a16:creationId xmlns:a16="http://schemas.microsoft.com/office/drawing/2014/main" id="{8C0B0CE6-0033-EC31-68C4-45ACAB9D3AC2}"/>
              </a:ext>
            </a:extLst>
          </p:cNvPr>
          <p:cNvSpPr>
            <a:spLocks noGrp="1"/>
          </p:cNvSpPr>
          <p:nvPr>
            <p:ph type="ftr" sz="quarter" idx="10"/>
          </p:nvPr>
        </p:nvSpPr>
        <p:spPr/>
        <p:txBody>
          <a:bodyPr/>
          <a:lstStyle/>
          <a:p>
            <a:pPr rtl="0"/>
            <a:r>
              <a:rPr lang="en-GB"/>
              <a:t>Chetnole &amp; Stockwood Parish Plan in 2023</a:t>
            </a:r>
            <a:endParaRPr lang="en-GB" dirty="0"/>
          </a:p>
        </p:txBody>
      </p:sp>
      <p:sp>
        <p:nvSpPr>
          <p:cNvPr id="5" name="Slide Number Placeholder 4">
            <a:extLst>
              <a:ext uri="{FF2B5EF4-FFF2-40B4-BE49-F238E27FC236}">
                <a16:creationId xmlns:a16="http://schemas.microsoft.com/office/drawing/2014/main" id="{6F0BFA8A-941A-0EE2-7F4F-7FFD0FB98123}"/>
              </a:ext>
            </a:extLst>
          </p:cNvPr>
          <p:cNvSpPr>
            <a:spLocks noGrp="1"/>
          </p:cNvSpPr>
          <p:nvPr>
            <p:ph type="sldNum" sz="quarter" idx="11"/>
          </p:nvPr>
        </p:nvSpPr>
        <p:spPr/>
        <p:txBody>
          <a:bodyPr/>
          <a:lstStyle/>
          <a:p>
            <a:pPr rtl="0"/>
            <a:fld id="{294A09A9-5501-47C1-A89A-A340965A2BE2}" type="slidenum">
              <a:rPr lang="en-GB" smtClean="0"/>
              <a:pPr rtl="0"/>
              <a:t>17</a:t>
            </a:fld>
            <a:endParaRPr lang="en-GB" dirty="0"/>
          </a:p>
        </p:txBody>
      </p:sp>
      <p:graphicFrame>
        <p:nvGraphicFramePr>
          <p:cNvPr id="7" name="Chart 6">
            <a:extLst>
              <a:ext uri="{FF2B5EF4-FFF2-40B4-BE49-F238E27FC236}">
                <a16:creationId xmlns:a16="http://schemas.microsoft.com/office/drawing/2014/main" id="{C5B45729-2E03-12EC-6AE7-395F2EB7C5F9}"/>
              </a:ext>
            </a:extLst>
          </p:cNvPr>
          <p:cNvGraphicFramePr>
            <a:graphicFrameLocks/>
          </p:cNvGraphicFramePr>
          <p:nvPr>
            <p:extLst>
              <p:ext uri="{D42A27DB-BD31-4B8C-83A1-F6EECF244321}">
                <p14:modId xmlns:p14="http://schemas.microsoft.com/office/powerpoint/2010/main" val="2098674783"/>
              </p:ext>
            </p:extLst>
          </p:nvPr>
        </p:nvGraphicFramePr>
        <p:xfrm>
          <a:off x="438151" y="1171575"/>
          <a:ext cx="6098722" cy="40767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56C96E87-303E-56D8-3F7B-522849A10218}"/>
              </a:ext>
            </a:extLst>
          </p:cNvPr>
          <p:cNvGraphicFramePr>
            <a:graphicFrameLocks/>
          </p:cNvGraphicFramePr>
          <p:nvPr>
            <p:extLst>
              <p:ext uri="{D42A27DB-BD31-4B8C-83A1-F6EECF244321}">
                <p14:modId xmlns:p14="http://schemas.microsoft.com/office/powerpoint/2010/main" val="3737875309"/>
              </p:ext>
            </p:extLst>
          </p:nvPr>
        </p:nvGraphicFramePr>
        <p:xfrm>
          <a:off x="6400800" y="1171575"/>
          <a:ext cx="6334125" cy="3839325"/>
        </p:xfrm>
        <a:graphic>
          <a:graphicData uri="http://schemas.openxmlformats.org/drawingml/2006/chart">
            <c:chart xmlns:c="http://schemas.openxmlformats.org/drawingml/2006/chart" xmlns:r="http://schemas.openxmlformats.org/officeDocument/2006/relationships" r:id="rId4"/>
          </a:graphicData>
        </a:graphic>
      </p:graphicFrame>
      <p:sp>
        <p:nvSpPr>
          <p:cNvPr id="9" name="Content Placeholder 2">
            <a:extLst>
              <a:ext uri="{FF2B5EF4-FFF2-40B4-BE49-F238E27FC236}">
                <a16:creationId xmlns:a16="http://schemas.microsoft.com/office/drawing/2014/main" id="{300B4123-1716-8CE1-E153-FAE2562B7EEB}"/>
              </a:ext>
            </a:extLst>
          </p:cNvPr>
          <p:cNvSpPr txBox="1">
            <a:spLocks/>
          </p:cNvSpPr>
          <p:nvPr/>
        </p:nvSpPr>
        <p:spPr>
          <a:xfrm>
            <a:off x="897878" y="5248275"/>
            <a:ext cx="10779771" cy="1235825"/>
          </a:xfrm>
          <a:prstGeom prst="rect">
            <a:avLst/>
          </a:prstGeom>
        </p:spPr>
        <p:txBody>
          <a:bodyPr vert="horz" lIns="91440" tIns="45720" rIns="91440" bIns="45720" rtlCol="0">
            <a:normAutofit fontScale="55000" lnSpcReduction="20000"/>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2800" kern="1200">
                <a:solidFill>
                  <a:schemeClr val="accent3"/>
                </a:solidFill>
                <a:latin typeface="Gill Sans Nova Light" panose="020F0302020204030204" pitchFamily="34" charset="0"/>
                <a:ea typeface="+mn-ea"/>
                <a:cs typeface="Gill Sans Nova Light" panose="020F0302020204030204" pitchFamily="34" charset="0"/>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2400" kern="1200">
                <a:solidFill>
                  <a:schemeClr val="accent3"/>
                </a:solidFill>
                <a:latin typeface="Gill Sans Nova Light" panose="020F0302020204030204" pitchFamily="34" charset="0"/>
                <a:ea typeface="+mn-ea"/>
                <a:cs typeface="Gill Sans Nova Light" panose="020F0302020204030204" pitchFamily="34" charset="0"/>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2000" kern="1200">
                <a:solidFill>
                  <a:schemeClr val="accent3"/>
                </a:solidFill>
                <a:latin typeface="Gill Sans Nova Light" panose="020F0302020204030204" pitchFamily="34" charset="0"/>
                <a:ea typeface="+mn-ea"/>
                <a:cs typeface="Gill Sans Nova Light" panose="020F0302020204030204" pitchFamily="34" charset="0"/>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Gill Sans Nova Light" panose="020F0302020204030204" pitchFamily="34" charset="0"/>
                <a:ea typeface="+mn-ea"/>
                <a:cs typeface="Gill Sans Nova Light" panose="020F0302020204030204" pitchFamily="34" charset="0"/>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Gill Sans Nova Light" panose="020F0302020204030204" pitchFamily="34" charset="0"/>
                <a:ea typeface="+mn-ea"/>
                <a:cs typeface="Gill Sans Nova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lnSpc>
                <a:spcPct val="107000"/>
              </a:lnSpc>
              <a:spcAft>
                <a:spcPts val="800"/>
              </a:spcAft>
              <a:buNone/>
            </a:pPr>
            <a:r>
              <a:rPr lang="en-GB" sz="3500" dirty="0">
                <a:solidFill>
                  <a:schemeClr val="tx1"/>
                </a:solidFill>
                <a:latin typeface="+mn-lt"/>
                <a:cs typeface="+mn-cs"/>
              </a:rPr>
              <a:t>Dog walking, the play equipment and the picnic area are the most popular uses for the playing fields  – suggestions for the playing fields included: better play equipment; gym equipment; a tennis or padel court or croquet.  Otherwise people were agreed that the playing fields should be left undeveloped.</a:t>
            </a:r>
          </a:p>
        </p:txBody>
      </p:sp>
    </p:spTree>
    <p:extLst>
      <p:ext uri="{BB962C8B-B14F-4D97-AF65-F5344CB8AC3E}">
        <p14:creationId xmlns:p14="http://schemas.microsoft.com/office/powerpoint/2010/main" val="2657910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88D5-488E-7F7F-C153-28E13EA98254}"/>
              </a:ext>
            </a:extLst>
          </p:cNvPr>
          <p:cNvSpPr>
            <a:spLocks noGrp="1"/>
          </p:cNvSpPr>
          <p:nvPr>
            <p:ph type="title"/>
          </p:nvPr>
        </p:nvSpPr>
        <p:spPr/>
        <p:txBody>
          <a:bodyPr/>
          <a:lstStyle/>
          <a:p>
            <a:r>
              <a:rPr lang="en-GB" dirty="0"/>
              <a:t>Policing &amp; Security</a:t>
            </a:r>
          </a:p>
        </p:txBody>
      </p:sp>
      <p:sp>
        <p:nvSpPr>
          <p:cNvPr id="3" name="Content Placeholder 2">
            <a:extLst>
              <a:ext uri="{FF2B5EF4-FFF2-40B4-BE49-F238E27FC236}">
                <a16:creationId xmlns:a16="http://schemas.microsoft.com/office/drawing/2014/main" id="{D0A96F3E-3216-C7D8-0FFD-BEB19738F403}"/>
              </a:ext>
            </a:extLst>
          </p:cNvPr>
          <p:cNvSpPr>
            <a:spLocks noGrp="1"/>
          </p:cNvSpPr>
          <p:nvPr>
            <p:ph idx="1"/>
          </p:nvPr>
        </p:nvSpPr>
        <p:spPr>
          <a:xfrm>
            <a:off x="819150" y="2259329"/>
            <a:ext cx="3981450" cy="3169921"/>
          </a:xfrm>
        </p:spPr>
        <p:txBody>
          <a:bodyPr>
            <a:normAutofit/>
          </a:bodyPr>
          <a:lstStyle/>
          <a:p>
            <a:pPr marL="0" indent="0">
              <a:buNone/>
            </a:pPr>
            <a:r>
              <a:rPr lang="en-GB" sz="2000" dirty="0">
                <a:solidFill>
                  <a:schemeClr val="tx1"/>
                </a:solidFill>
                <a:latin typeface="+mn-lt"/>
                <a:cs typeface="+mn-cs"/>
              </a:rPr>
              <a:t>The majority of respondents feel there is adequate police presence and feel safe walking in the village after dark.  Although there are a couple of comments about the need for more visibility of the police.</a:t>
            </a:r>
          </a:p>
          <a:p>
            <a:pPr marL="0" indent="0">
              <a:buNone/>
            </a:pPr>
            <a:r>
              <a:rPr lang="en-GB" sz="2000" dirty="0">
                <a:solidFill>
                  <a:schemeClr val="tx1"/>
                </a:solidFill>
                <a:latin typeface="+mn-lt"/>
                <a:cs typeface="+mn-cs"/>
              </a:rPr>
              <a:t>Fortunately, we suffer from low crime with only 12 people experiencing excessive noise and 6 having had a theft from an outbuilding. </a:t>
            </a:r>
          </a:p>
        </p:txBody>
      </p:sp>
      <p:sp>
        <p:nvSpPr>
          <p:cNvPr id="4" name="Footer Placeholder 3">
            <a:extLst>
              <a:ext uri="{FF2B5EF4-FFF2-40B4-BE49-F238E27FC236}">
                <a16:creationId xmlns:a16="http://schemas.microsoft.com/office/drawing/2014/main" id="{2438B182-C949-920E-F0BC-3D91C13C4801}"/>
              </a:ext>
            </a:extLst>
          </p:cNvPr>
          <p:cNvSpPr>
            <a:spLocks noGrp="1"/>
          </p:cNvSpPr>
          <p:nvPr>
            <p:ph type="ftr" sz="quarter" idx="10"/>
          </p:nvPr>
        </p:nvSpPr>
        <p:spPr/>
        <p:txBody>
          <a:bodyPr/>
          <a:lstStyle/>
          <a:p>
            <a:pPr rtl="0"/>
            <a:r>
              <a:rPr lang="en-GB"/>
              <a:t>Chetnole &amp; Stockwood Parish Plan in 2023</a:t>
            </a:r>
            <a:endParaRPr lang="en-GB" dirty="0"/>
          </a:p>
        </p:txBody>
      </p:sp>
      <p:sp>
        <p:nvSpPr>
          <p:cNvPr id="5" name="Slide Number Placeholder 4">
            <a:extLst>
              <a:ext uri="{FF2B5EF4-FFF2-40B4-BE49-F238E27FC236}">
                <a16:creationId xmlns:a16="http://schemas.microsoft.com/office/drawing/2014/main" id="{529D89D0-DB79-6C06-3357-EE40A0455C05}"/>
              </a:ext>
            </a:extLst>
          </p:cNvPr>
          <p:cNvSpPr>
            <a:spLocks noGrp="1"/>
          </p:cNvSpPr>
          <p:nvPr>
            <p:ph type="sldNum" sz="quarter" idx="11"/>
          </p:nvPr>
        </p:nvSpPr>
        <p:spPr/>
        <p:txBody>
          <a:bodyPr/>
          <a:lstStyle/>
          <a:p>
            <a:pPr rtl="0"/>
            <a:fld id="{294A09A9-5501-47C1-A89A-A340965A2BE2}" type="slidenum">
              <a:rPr lang="en-GB" smtClean="0"/>
              <a:pPr rtl="0"/>
              <a:t>18</a:t>
            </a:fld>
            <a:endParaRPr lang="en-GB" dirty="0"/>
          </a:p>
        </p:txBody>
      </p:sp>
      <p:graphicFrame>
        <p:nvGraphicFramePr>
          <p:cNvPr id="6" name="Chart 5">
            <a:extLst>
              <a:ext uri="{FF2B5EF4-FFF2-40B4-BE49-F238E27FC236}">
                <a16:creationId xmlns:a16="http://schemas.microsoft.com/office/drawing/2014/main" id="{50565763-74F2-E2D6-2D2B-24A24FD3E218}"/>
              </a:ext>
            </a:extLst>
          </p:cNvPr>
          <p:cNvGraphicFramePr>
            <a:graphicFrameLocks/>
          </p:cNvGraphicFramePr>
          <p:nvPr>
            <p:extLst>
              <p:ext uri="{D42A27DB-BD31-4B8C-83A1-F6EECF244321}">
                <p14:modId xmlns:p14="http://schemas.microsoft.com/office/powerpoint/2010/main" val="3795316655"/>
              </p:ext>
            </p:extLst>
          </p:nvPr>
        </p:nvGraphicFramePr>
        <p:xfrm>
          <a:off x="5257800" y="1476375"/>
          <a:ext cx="6526763" cy="512444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12954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AF71A-6FE4-0E1F-804D-22F92221CA6E}"/>
              </a:ext>
            </a:extLst>
          </p:cNvPr>
          <p:cNvSpPr>
            <a:spLocks noGrp="1"/>
          </p:cNvSpPr>
          <p:nvPr>
            <p:ph type="title"/>
          </p:nvPr>
        </p:nvSpPr>
        <p:spPr/>
        <p:txBody>
          <a:bodyPr/>
          <a:lstStyle/>
          <a:p>
            <a:r>
              <a:rPr lang="en-GB" dirty="0"/>
              <a:t>Local Government Planning &amp; Development</a:t>
            </a:r>
          </a:p>
        </p:txBody>
      </p:sp>
      <p:sp>
        <p:nvSpPr>
          <p:cNvPr id="3" name="Content Placeholder 2">
            <a:extLst>
              <a:ext uri="{FF2B5EF4-FFF2-40B4-BE49-F238E27FC236}">
                <a16:creationId xmlns:a16="http://schemas.microsoft.com/office/drawing/2014/main" id="{B7B23230-B830-191F-C0BC-FA7053EAF008}"/>
              </a:ext>
            </a:extLst>
          </p:cNvPr>
          <p:cNvSpPr>
            <a:spLocks noGrp="1"/>
          </p:cNvSpPr>
          <p:nvPr>
            <p:ph idx="1"/>
          </p:nvPr>
        </p:nvSpPr>
        <p:spPr>
          <a:xfrm>
            <a:off x="838201" y="1390650"/>
            <a:ext cx="5848350" cy="4805807"/>
          </a:xfrm>
        </p:spPr>
        <p:txBody>
          <a:bodyPr>
            <a:normAutofit/>
          </a:bodyPr>
          <a:lstStyle/>
          <a:p>
            <a:pPr marL="0" indent="0">
              <a:lnSpc>
                <a:spcPct val="107000"/>
              </a:lnSpc>
              <a:spcAft>
                <a:spcPts val="800"/>
              </a:spcAft>
              <a:buNone/>
            </a:pPr>
            <a:r>
              <a:rPr lang="en-GB" sz="1800" dirty="0">
                <a:solidFill>
                  <a:schemeClr val="tx1"/>
                </a:solidFill>
                <a:latin typeface="+mn-lt"/>
                <a:cs typeface="+mn-cs"/>
              </a:rPr>
              <a:t>Over half of respondents know who their Parish Councillors are and felt well informed of their activities.  Otherwise they felt the Parish Council are aware of local concerns but this diminishes further up the scale of government bodies (District Council; Dorset Council; MP) which is to be expected.</a:t>
            </a:r>
          </a:p>
          <a:p>
            <a:pPr marL="0" indent="0">
              <a:lnSpc>
                <a:spcPct val="107000"/>
              </a:lnSpc>
              <a:spcAft>
                <a:spcPts val="800"/>
              </a:spcAft>
              <a:buNone/>
            </a:pPr>
            <a:r>
              <a:rPr lang="en-GB" sz="1800" dirty="0">
                <a:solidFill>
                  <a:schemeClr val="tx1"/>
                </a:solidFill>
                <a:latin typeface="+mn-lt"/>
                <a:cs typeface="+mn-cs"/>
              </a:rPr>
              <a:t>Planning applications are well communicated (66% of respondents) but housing development is an emotive issue.</a:t>
            </a:r>
          </a:p>
          <a:p>
            <a:pPr marL="0" indent="0">
              <a:lnSpc>
                <a:spcPct val="107000"/>
              </a:lnSpc>
              <a:spcAft>
                <a:spcPts val="800"/>
              </a:spcAft>
              <a:buNone/>
            </a:pPr>
            <a:r>
              <a:rPr lang="en-GB" sz="1800" dirty="0">
                <a:solidFill>
                  <a:schemeClr val="tx1"/>
                </a:solidFill>
                <a:latin typeface="+mn-lt"/>
                <a:cs typeface="+mn-cs"/>
              </a:rPr>
              <a:t>Over 70% support the development of a Neighbourhood Plan but almost the same proportion would not want to be involved.</a:t>
            </a:r>
          </a:p>
          <a:p>
            <a:pPr marL="0" indent="0">
              <a:lnSpc>
                <a:spcPct val="107000"/>
              </a:lnSpc>
              <a:spcAft>
                <a:spcPts val="800"/>
              </a:spcAft>
              <a:buNone/>
            </a:pPr>
            <a:r>
              <a:rPr lang="en-GB" sz="1800" dirty="0">
                <a:solidFill>
                  <a:schemeClr val="tx1"/>
                </a:solidFill>
                <a:latin typeface="+mn-lt"/>
                <a:cs typeface="+mn-cs"/>
              </a:rPr>
              <a:t> Some people are keen to see new housing but six respondents would prefer no development at all.  Those that support it want any development to serve the local population and needs. </a:t>
            </a:r>
          </a:p>
          <a:p>
            <a:pPr marL="0" indent="0">
              <a:lnSpc>
                <a:spcPct val="107000"/>
              </a:lnSpc>
              <a:spcAft>
                <a:spcPts val="800"/>
              </a:spcAft>
              <a:buNone/>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dirty="0"/>
          </a:p>
        </p:txBody>
      </p:sp>
      <p:sp>
        <p:nvSpPr>
          <p:cNvPr id="4" name="Footer Placeholder 3">
            <a:extLst>
              <a:ext uri="{FF2B5EF4-FFF2-40B4-BE49-F238E27FC236}">
                <a16:creationId xmlns:a16="http://schemas.microsoft.com/office/drawing/2014/main" id="{D4A0F82F-5789-6924-D442-2BEB4640DC69}"/>
              </a:ext>
            </a:extLst>
          </p:cNvPr>
          <p:cNvSpPr>
            <a:spLocks noGrp="1"/>
          </p:cNvSpPr>
          <p:nvPr>
            <p:ph type="ftr" sz="quarter" idx="10"/>
          </p:nvPr>
        </p:nvSpPr>
        <p:spPr/>
        <p:txBody>
          <a:bodyPr/>
          <a:lstStyle/>
          <a:p>
            <a:pPr rtl="0"/>
            <a:r>
              <a:rPr lang="en-GB"/>
              <a:t>Chetnole &amp; Stockwood Parish Plan in 2023</a:t>
            </a:r>
            <a:endParaRPr lang="en-GB" dirty="0"/>
          </a:p>
        </p:txBody>
      </p:sp>
      <p:sp>
        <p:nvSpPr>
          <p:cNvPr id="5" name="Slide Number Placeholder 4">
            <a:extLst>
              <a:ext uri="{FF2B5EF4-FFF2-40B4-BE49-F238E27FC236}">
                <a16:creationId xmlns:a16="http://schemas.microsoft.com/office/drawing/2014/main" id="{A57D4A6B-9B48-627A-16AB-79A6554FCF9E}"/>
              </a:ext>
            </a:extLst>
          </p:cNvPr>
          <p:cNvSpPr>
            <a:spLocks noGrp="1"/>
          </p:cNvSpPr>
          <p:nvPr>
            <p:ph type="sldNum" sz="quarter" idx="11"/>
          </p:nvPr>
        </p:nvSpPr>
        <p:spPr/>
        <p:txBody>
          <a:bodyPr/>
          <a:lstStyle/>
          <a:p>
            <a:pPr rtl="0"/>
            <a:fld id="{294A09A9-5501-47C1-A89A-A340965A2BE2}" type="slidenum">
              <a:rPr lang="en-GB" smtClean="0"/>
              <a:pPr rtl="0"/>
              <a:t>19</a:t>
            </a:fld>
            <a:endParaRPr lang="en-GB" dirty="0"/>
          </a:p>
        </p:txBody>
      </p:sp>
      <p:graphicFrame>
        <p:nvGraphicFramePr>
          <p:cNvPr id="7" name="Chart 6">
            <a:extLst>
              <a:ext uri="{FF2B5EF4-FFF2-40B4-BE49-F238E27FC236}">
                <a16:creationId xmlns:a16="http://schemas.microsoft.com/office/drawing/2014/main" id="{0D9E5324-926B-F7BE-0FC6-87184554A982}"/>
              </a:ext>
            </a:extLst>
          </p:cNvPr>
          <p:cNvGraphicFramePr>
            <a:graphicFrameLocks/>
          </p:cNvGraphicFramePr>
          <p:nvPr>
            <p:extLst>
              <p:ext uri="{D42A27DB-BD31-4B8C-83A1-F6EECF244321}">
                <p14:modId xmlns:p14="http://schemas.microsoft.com/office/powerpoint/2010/main" val="2180621953"/>
              </p:ext>
            </p:extLst>
          </p:nvPr>
        </p:nvGraphicFramePr>
        <p:xfrm>
          <a:off x="6686551" y="1524000"/>
          <a:ext cx="5429249" cy="46724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76610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7E564-4283-8AE2-ADD2-7B3FFCFA26C7}"/>
              </a:ext>
            </a:extLst>
          </p:cNvPr>
          <p:cNvSpPr>
            <a:spLocks noGrp="1"/>
          </p:cNvSpPr>
          <p:nvPr>
            <p:ph type="title"/>
          </p:nvPr>
        </p:nvSpPr>
        <p:spPr/>
        <p:txBody>
          <a:bodyPr rtlCol="0"/>
          <a:lstStyle>
            <a:defPPr>
              <a:defRPr lang="en-GB"/>
            </a:defPPr>
          </a:lstStyle>
          <a:p>
            <a:pPr rtl="0"/>
            <a:r>
              <a:rPr lang="en-GB" dirty="0"/>
              <a:t>Nice Place, Nice People.</a:t>
            </a:r>
          </a:p>
        </p:txBody>
      </p:sp>
      <p:sp>
        <p:nvSpPr>
          <p:cNvPr id="10" name="Text Placeholder 9">
            <a:extLst>
              <a:ext uri="{FF2B5EF4-FFF2-40B4-BE49-F238E27FC236}">
                <a16:creationId xmlns:a16="http://schemas.microsoft.com/office/drawing/2014/main" id="{FA47ED29-D9DA-9DC6-8B43-80EC2A2E5B50}"/>
              </a:ext>
            </a:extLst>
          </p:cNvPr>
          <p:cNvSpPr>
            <a:spLocks noGrp="1"/>
          </p:cNvSpPr>
          <p:nvPr>
            <p:ph type="body" sz="quarter" idx="10"/>
          </p:nvPr>
        </p:nvSpPr>
        <p:spPr>
          <a:xfrm>
            <a:off x="1985684" y="2027767"/>
            <a:ext cx="941832" cy="1936750"/>
          </a:xfrm>
        </p:spPr>
        <p:txBody>
          <a:bodyPr rtlCol="0"/>
          <a:lstStyle>
            <a:defPPr>
              <a:defRPr lang="en-GB"/>
            </a:defPPr>
          </a:lstStyle>
          <a:p>
            <a:pPr rtl="0"/>
            <a:r>
              <a:rPr lang="en-GB" dirty="0"/>
              <a:t>“</a:t>
            </a:r>
          </a:p>
        </p:txBody>
      </p:sp>
      <p:sp>
        <p:nvSpPr>
          <p:cNvPr id="3" name="Text Placeholder 2">
            <a:extLst>
              <a:ext uri="{FF2B5EF4-FFF2-40B4-BE49-F238E27FC236}">
                <a16:creationId xmlns:a16="http://schemas.microsoft.com/office/drawing/2014/main" id="{C9CFA000-38C2-F344-E543-42483390408A}"/>
              </a:ext>
            </a:extLst>
          </p:cNvPr>
          <p:cNvSpPr>
            <a:spLocks noGrp="1"/>
          </p:cNvSpPr>
          <p:nvPr>
            <p:ph type="body" idx="1"/>
          </p:nvPr>
        </p:nvSpPr>
        <p:spPr/>
        <p:txBody>
          <a:bodyPr rtlCol="0"/>
          <a:lstStyle>
            <a:defPPr>
              <a:defRPr lang="en-GB"/>
            </a:defPPr>
          </a:lstStyle>
          <a:p>
            <a:pPr rtl="0"/>
            <a:r>
              <a:rPr lang="en-GB" dirty="0"/>
              <a:t>Young Resident of Chetnole &amp; Stockwood October 2023</a:t>
            </a:r>
          </a:p>
        </p:txBody>
      </p:sp>
      <p:sp>
        <p:nvSpPr>
          <p:cNvPr id="11" name="Text Placeholder 10">
            <a:extLst>
              <a:ext uri="{FF2B5EF4-FFF2-40B4-BE49-F238E27FC236}">
                <a16:creationId xmlns:a16="http://schemas.microsoft.com/office/drawing/2014/main" id="{CB634FAD-36DD-9FB0-7030-266A29178C42}"/>
              </a:ext>
            </a:extLst>
          </p:cNvPr>
          <p:cNvSpPr>
            <a:spLocks noGrp="1"/>
          </p:cNvSpPr>
          <p:nvPr>
            <p:ph type="body" sz="quarter" idx="11"/>
          </p:nvPr>
        </p:nvSpPr>
        <p:spPr>
          <a:xfrm>
            <a:off x="9503070" y="2477813"/>
            <a:ext cx="945473" cy="1936750"/>
          </a:xfrm>
        </p:spPr>
        <p:txBody>
          <a:bodyPr rtlCol="0"/>
          <a:lstStyle>
            <a:defPPr>
              <a:defRPr lang="en-GB"/>
            </a:defPPr>
          </a:lstStyle>
          <a:p>
            <a:pPr rtl="0"/>
            <a:r>
              <a:rPr lang="en-GB" dirty="0"/>
              <a:t>”</a:t>
            </a:r>
          </a:p>
        </p:txBody>
      </p:sp>
    </p:spTree>
    <p:extLst>
      <p:ext uri="{BB962C8B-B14F-4D97-AF65-F5344CB8AC3E}">
        <p14:creationId xmlns:p14="http://schemas.microsoft.com/office/powerpoint/2010/main" val="15639806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2B8EE-393A-AD36-51AD-9907ECC3D0F8}"/>
              </a:ext>
            </a:extLst>
          </p:cNvPr>
          <p:cNvSpPr>
            <a:spLocks noGrp="1"/>
          </p:cNvSpPr>
          <p:nvPr>
            <p:ph type="title"/>
          </p:nvPr>
        </p:nvSpPr>
        <p:spPr>
          <a:xfrm>
            <a:off x="838200" y="0"/>
            <a:ext cx="10515600" cy="1325880"/>
          </a:xfrm>
        </p:spPr>
        <p:txBody>
          <a:bodyPr/>
          <a:lstStyle/>
          <a:p>
            <a:r>
              <a:rPr lang="en-GB" dirty="0"/>
              <a:t>Children’s Section</a:t>
            </a:r>
          </a:p>
        </p:txBody>
      </p:sp>
      <p:sp>
        <p:nvSpPr>
          <p:cNvPr id="3" name="Content Placeholder 2">
            <a:extLst>
              <a:ext uri="{FF2B5EF4-FFF2-40B4-BE49-F238E27FC236}">
                <a16:creationId xmlns:a16="http://schemas.microsoft.com/office/drawing/2014/main" id="{9CFCA975-4DCE-78CD-E048-10AD2E502B4E}"/>
              </a:ext>
            </a:extLst>
          </p:cNvPr>
          <p:cNvSpPr>
            <a:spLocks noGrp="1"/>
          </p:cNvSpPr>
          <p:nvPr>
            <p:ph idx="1"/>
          </p:nvPr>
        </p:nvSpPr>
        <p:spPr>
          <a:xfrm>
            <a:off x="838200" y="1243584"/>
            <a:ext cx="10515600" cy="5112766"/>
          </a:xfrm>
        </p:spPr>
        <p:txBody>
          <a:bodyPr>
            <a:normAutofit/>
          </a:bodyPr>
          <a:lstStyle/>
          <a:p>
            <a:pPr>
              <a:lnSpc>
                <a:spcPct val="117000"/>
              </a:lnSpc>
              <a:spcAft>
                <a:spcPts val="800"/>
              </a:spcAft>
            </a:pPr>
            <a:r>
              <a:rPr lang="en-GB" sz="1800" dirty="0">
                <a:solidFill>
                  <a:schemeClr val="tx1"/>
                </a:solidFill>
                <a:latin typeface="+mn-lt"/>
                <a:cs typeface="+mn-cs"/>
              </a:rPr>
              <a:t>Open to those </a:t>
            </a:r>
            <a:r>
              <a:rPr lang="en-GB" sz="1800">
                <a:solidFill>
                  <a:schemeClr val="tx1"/>
                </a:solidFill>
                <a:latin typeface="+mn-lt"/>
                <a:cs typeface="+mn-cs"/>
              </a:rPr>
              <a:t>under 13years </a:t>
            </a:r>
            <a:r>
              <a:rPr lang="en-GB" sz="1800" dirty="0">
                <a:solidFill>
                  <a:schemeClr val="tx1"/>
                </a:solidFill>
                <a:latin typeface="+mn-lt"/>
                <a:cs typeface="+mn-cs"/>
              </a:rPr>
              <a:t>and a very low response rate of 4, however there was a lot of positivity with them describing the Parish as Fun (things to do), Friendly, Graceful, Happy, Safe, Cosy, Green, Lovely, Amazing, and they would highly recommend the Parish to friends as somewhere to live and think it is a good place to grow up.</a:t>
            </a:r>
          </a:p>
          <a:p>
            <a:pPr>
              <a:lnSpc>
                <a:spcPct val="117000"/>
              </a:lnSpc>
              <a:spcAft>
                <a:spcPts val="800"/>
              </a:spcAft>
            </a:pPr>
            <a:r>
              <a:rPr lang="en-GB" sz="1800" dirty="0">
                <a:solidFill>
                  <a:schemeClr val="tx1"/>
                </a:solidFill>
                <a:latin typeface="+mn-lt"/>
                <a:cs typeface="+mn-cs"/>
              </a:rPr>
              <a:t>They are reliant on their parents to get about, with one person using the school bus and their bicycle.  No one uses the train because it doesn’t serve the destinations they need.</a:t>
            </a:r>
          </a:p>
          <a:p>
            <a:pPr>
              <a:lnSpc>
                <a:spcPct val="117000"/>
              </a:lnSpc>
              <a:spcAft>
                <a:spcPts val="800"/>
              </a:spcAft>
            </a:pPr>
            <a:r>
              <a:rPr lang="en-GB" sz="1800" dirty="0">
                <a:solidFill>
                  <a:schemeClr val="tx1"/>
                </a:solidFill>
                <a:latin typeface="+mn-lt"/>
                <a:cs typeface="+mn-cs"/>
              </a:rPr>
              <a:t>Generally they participate in sports or music activities with one person also doing music and country pursuits.  They would like to see a Youth club, Sports club (football &amp; cricket), Film shows in the village hall and summer holiday activities. </a:t>
            </a:r>
          </a:p>
          <a:p>
            <a:pPr>
              <a:lnSpc>
                <a:spcPct val="117000"/>
              </a:lnSpc>
              <a:spcAft>
                <a:spcPts val="800"/>
              </a:spcAft>
            </a:pPr>
            <a:r>
              <a:rPr lang="en-GB" sz="1800" dirty="0">
                <a:solidFill>
                  <a:schemeClr val="tx1"/>
                </a:solidFill>
                <a:latin typeface="+mn-lt"/>
                <a:cs typeface="+mn-cs"/>
              </a:rPr>
              <a:t>They are avid users of the football pitch, basketball court, play equipment but would like to see repairs to the nets and some more play facilities such as a zip wire or bike park</a:t>
            </a:r>
          </a:p>
          <a:p>
            <a:pPr>
              <a:lnSpc>
                <a:spcPct val="117000"/>
              </a:lnSpc>
              <a:spcAft>
                <a:spcPts val="800"/>
              </a:spcAft>
            </a:pPr>
            <a:r>
              <a:rPr lang="en-GB" sz="1800" dirty="0">
                <a:solidFill>
                  <a:schemeClr val="tx1"/>
                </a:solidFill>
                <a:latin typeface="+mn-lt"/>
                <a:cs typeface="+mn-cs"/>
              </a:rPr>
              <a:t>Albeit a small response group, it is good to hear their voices.</a:t>
            </a:r>
          </a:p>
          <a:p>
            <a:endParaRPr lang="en-GB" dirty="0"/>
          </a:p>
        </p:txBody>
      </p:sp>
      <p:sp>
        <p:nvSpPr>
          <p:cNvPr id="4" name="Footer Placeholder 3">
            <a:extLst>
              <a:ext uri="{FF2B5EF4-FFF2-40B4-BE49-F238E27FC236}">
                <a16:creationId xmlns:a16="http://schemas.microsoft.com/office/drawing/2014/main" id="{F0FC7DEE-C123-5C43-22AB-88B4510BE6F1}"/>
              </a:ext>
            </a:extLst>
          </p:cNvPr>
          <p:cNvSpPr>
            <a:spLocks noGrp="1"/>
          </p:cNvSpPr>
          <p:nvPr>
            <p:ph type="ftr" sz="quarter" idx="10"/>
          </p:nvPr>
        </p:nvSpPr>
        <p:spPr/>
        <p:txBody>
          <a:bodyPr/>
          <a:lstStyle/>
          <a:p>
            <a:pPr rtl="0"/>
            <a:r>
              <a:rPr lang="en-GB"/>
              <a:t>Chetnole &amp; Stockwood Parish Plan in 2023</a:t>
            </a:r>
            <a:endParaRPr lang="en-GB" dirty="0"/>
          </a:p>
        </p:txBody>
      </p:sp>
      <p:sp>
        <p:nvSpPr>
          <p:cNvPr id="5" name="Slide Number Placeholder 4">
            <a:extLst>
              <a:ext uri="{FF2B5EF4-FFF2-40B4-BE49-F238E27FC236}">
                <a16:creationId xmlns:a16="http://schemas.microsoft.com/office/drawing/2014/main" id="{6DD3B216-1FA6-E77E-477E-1771C79A8569}"/>
              </a:ext>
            </a:extLst>
          </p:cNvPr>
          <p:cNvSpPr>
            <a:spLocks noGrp="1"/>
          </p:cNvSpPr>
          <p:nvPr>
            <p:ph type="sldNum" sz="quarter" idx="11"/>
          </p:nvPr>
        </p:nvSpPr>
        <p:spPr/>
        <p:txBody>
          <a:bodyPr/>
          <a:lstStyle/>
          <a:p>
            <a:pPr rtl="0"/>
            <a:fld id="{294A09A9-5501-47C1-A89A-A340965A2BE2}" type="slidenum">
              <a:rPr lang="en-GB" smtClean="0"/>
              <a:pPr rtl="0"/>
              <a:t>20</a:t>
            </a:fld>
            <a:endParaRPr lang="en-GB" dirty="0"/>
          </a:p>
        </p:txBody>
      </p:sp>
    </p:spTree>
    <p:extLst>
      <p:ext uri="{BB962C8B-B14F-4D97-AF65-F5344CB8AC3E}">
        <p14:creationId xmlns:p14="http://schemas.microsoft.com/office/powerpoint/2010/main" val="4044919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2B8EE-393A-AD36-51AD-9907ECC3D0F8}"/>
              </a:ext>
            </a:extLst>
          </p:cNvPr>
          <p:cNvSpPr>
            <a:spLocks noGrp="1"/>
          </p:cNvSpPr>
          <p:nvPr>
            <p:ph type="title"/>
          </p:nvPr>
        </p:nvSpPr>
        <p:spPr>
          <a:xfrm>
            <a:off x="838200" y="0"/>
            <a:ext cx="10515600" cy="1325880"/>
          </a:xfrm>
        </p:spPr>
        <p:txBody>
          <a:bodyPr/>
          <a:lstStyle/>
          <a:p>
            <a:r>
              <a:rPr lang="en-GB" dirty="0"/>
              <a:t>Comments</a:t>
            </a:r>
          </a:p>
        </p:txBody>
      </p:sp>
      <p:sp>
        <p:nvSpPr>
          <p:cNvPr id="3" name="Content Placeholder 2">
            <a:extLst>
              <a:ext uri="{FF2B5EF4-FFF2-40B4-BE49-F238E27FC236}">
                <a16:creationId xmlns:a16="http://schemas.microsoft.com/office/drawing/2014/main" id="{9CFCA975-4DCE-78CD-E048-10AD2E502B4E}"/>
              </a:ext>
            </a:extLst>
          </p:cNvPr>
          <p:cNvSpPr>
            <a:spLocks noGrp="1"/>
          </p:cNvSpPr>
          <p:nvPr>
            <p:ph idx="1"/>
          </p:nvPr>
        </p:nvSpPr>
        <p:spPr>
          <a:xfrm>
            <a:off x="838200" y="1004744"/>
            <a:ext cx="10515600" cy="642272"/>
          </a:xfrm>
        </p:spPr>
        <p:txBody>
          <a:bodyPr>
            <a:normAutofit/>
          </a:bodyPr>
          <a:lstStyle/>
          <a:p>
            <a:pPr marL="0" indent="0">
              <a:lnSpc>
                <a:spcPct val="117000"/>
              </a:lnSpc>
              <a:spcAft>
                <a:spcPts val="800"/>
              </a:spcAft>
              <a:buNone/>
            </a:pPr>
            <a:r>
              <a:rPr lang="en-GB" sz="1800" dirty="0">
                <a:solidFill>
                  <a:schemeClr val="tx1"/>
                </a:solidFill>
                <a:latin typeface="+mn-lt"/>
                <a:cs typeface="+mn-cs"/>
              </a:rPr>
              <a:t>There were a host of suggestions and views in the comments section which we have tried to group into themes:</a:t>
            </a:r>
          </a:p>
          <a:p>
            <a:pPr marL="0" indent="0">
              <a:buNone/>
            </a:pPr>
            <a:endParaRPr lang="en-GB" dirty="0"/>
          </a:p>
        </p:txBody>
      </p:sp>
      <p:sp>
        <p:nvSpPr>
          <p:cNvPr id="4" name="Footer Placeholder 3">
            <a:extLst>
              <a:ext uri="{FF2B5EF4-FFF2-40B4-BE49-F238E27FC236}">
                <a16:creationId xmlns:a16="http://schemas.microsoft.com/office/drawing/2014/main" id="{F0FC7DEE-C123-5C43-22AB-88B4510BE6F1}"/>
              </a:ext>
            </a:extLst>
          </p:cNvPr>
          <p:cNvSpPr>
            <a:spLocks noGrp="1"/>
          </p:cNvSpPr>
          <p:nvPr>
            <p:ph type="ftr" sz="quarter" idx="10"/>
          </p:nvPr>
        </p:nvSpPr>
        <p:spPr/>
        <p:txBody>
          <a:bodyPr/>
          <a:lstStyle/>
          <a:p>
            <a:pPr rtl="0"/>
            <a:r>
              <a:rPr lang="en-GB"/>
              <a:t>Chetnole &amp; Stockwood Parish Plan in 2023</a:t>
            </a:r>
            <a:endParaRPr lang="en-GB" dirty="0"/>
          </a:p>
        </p:txBody>
      </p:sp>
      <p:sp>
        <p:nvSpPr>
          <p:cNvPr id="5" name="Slide Number Placeholder 4">
            <a:extLst>
              <a:ext uri="{FF2B5EF4-FFF2-40B4-BE49-F238E27FC236}">
                <a16:creationId xmlns:a16="http://schemas.microsoft.com/office/drawing/2014/main" id="{6DD3B216-1FA6-E77E-477E-1771C79A8569}"/>
              </a:ext>
            </a:extLst>
          </p:cNvPr>
          <p:cNvSpPr>
            <a:spLocks noGrp="1"/>
          </p:cNvSpPr>
          <p:nvPr>
            <p:ph type="sldNum" sz="quarter" idx="11"/>
          </p:nvPr>
        </p:nvSpPr>
        <p:spPr/>
        <p:txBody>
          <a:bodyPr/>
          <a:lstStyle/>
          <a:p>
            <a:pPr rtl="0"/>
            <a:fld id="{294A09A9-5501-47C1-A89A-A340965A2BE2}" type="slidenum">
              <a:rPr lang="en-GB" smtClean="0"/>
              <a:pPr rtl="0"/>
              <a:t>21</a:t>
            </a:fld>
            <a:endParaRPr lang="en-GB" dirty="0"/>
          </a:p>
        </p:txBody>
      </p:sp>
      <p:graphicFrame>
        <p:nvGraphicFramePr>
          <p:cNvPr id="7" name="Chart 6">
            <a:extLst>
              <a:ext uri="{FF2B5EF4-FFF2-40B4-BE49-F238E27FC236}">
                <a16:creationId xmlns:a16="http://schemas.microsoft.com/office/drawing/2014/main" id="{AC827082-E47B-E818-B96A-90C59198E0FF}"/>
              </a:ext>
            </a:extLst>
          </p:cNvPr>
          <p:cNvGraphicFramePr>
            <a:graphicFrameLocks/>
          </p:cNvGraphicFramePr>
          <p:nvPr>
            <p:extLst>
              <p:ext uri="{D42A27DB-BD31-4B8C-83A1-F6EECF244321}">
                <p14:modId xmlns:p14="http://schemas.microsoft.com/office/powerpoint/2010/main" val="3771458084"/>
              </p:ext>
            </p:extLst>
          </p:nvPr>
        </p:nvGraphicFramePr>
        <p:xfrm>
          <a:off x="962025" y="1419225"/>
          <a:ext cx="10782300" cy="49371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544270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76E-4DE5-5F30-F427-177BEDDF9BB1}"/>
              </a:ext>
            </a:extLst>
          </p:cNvPr>
          <p:cNvSpPr>
            <a:spLocks noGrp="1"/>
          </p:cNvSpPr>
          <p:nvPr>
            <p:ph type="title"/>
          </p:nvPr>
        </p:nvSpPr>
        <p:spPr/>
        <p:txBody>
          <a:bodyPr/>
          <a:lstStyle/>
          <a:p>
            <a:r>
              <a:rPr lang="en-GB" dirty="0"/>
              <a:t>Recommended Actions</a:t>
            </a:r>
          </a:p>
        </p:txBody>
      </p:sp>
    </p:spTree>
    <p:extLst>
      <p:ext uri="{BB962C8B-B14F-4D97-AF65-F5344CB8AC3E}">
        <p14:creationId xmlns:p14="http://schemas.microsoft.com/office/powerpoint/2010/main" val="1751364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AE45F-A74C-1F03-7775-D643691FEBB7}"/>
              </a:ext>
            </a:extLst>
          </p:cNvPr>
          <p:cNvSpPr>
            <a:spLocks noGrp="1"/>
          </p:cNvSpPr>
          <p:nvPr>
            <p:ph type="title"/>
          </p:nvPr>
        </p:nvSpPr>
        <p:spPr/>
        <p:txBody>
          <a:bodyPr/>
          <a:lstStyle/>
          <a:p>
            <a:r>
              <a:rPr lang="en-GB" dirty="0"/>
              <a:t>Recommended Actions</a:t>
            </a:r>
          </a:p>
        </p:txBody>
      </p:sp>
      <p:sp>
        <p:nvSpPr>
          <p:cNvPr id="3" name="Content Placeholder 2">
            <a:extLst>
              <a:ext uri="{FF2B5EF4-FFF2-40B4-BE49-F238E27FC236}">
                <a16:creationId xmlns:a16="http://schemas.microsoft.com/office/drawing/2014/main" id="{A13E7B1F-C27B-EA4B-3323-FA16C6CF24E5}"/>
              </a:ext>
            </a:extLst>
          </p:cNvPr>
          <p:cNvSpPr>
            <a:spLocks noGrp="1"/>
          </p:cNvSpPr>
          <p:nvPr>
            <p:ph sz="half" idx="1"/>
          </p:nvPr>
        </p:nvSpPr>
        <p:spPr>
          <a:xfrm>
            <a:off x="828675" y="2504637"/>
            <a:ext cx="5257800" cy="2703454"/>
          </a:xfrm>
        </p:spPr>
        <p:txBody>
          <a:bodyPr>
            <a:normAutofit/>
          </a:bodyPr>
          <a:lstStyle/>
          <a:p>
            <a:pPr marL="0" indent="0">
              <a:buNone/>
            </a:pPr>
            <a:r>
              <a:rPr lang="en-GB" dirty="0"/>
              <a:t>We have provided a list of principle recommended actions.  There are smaller ones you may want to take up with a group of fellow residents.</a:t>
            </a:r>
          </a:p>
        </p:txBody>
      </p:sp>
      <p:sp>
        <p:nvSpPr>
          <p:cNvPr id="4" name="Content Placeholder 3">
            <a:extLst>
              <a:ext uri="{FF2B5EF4-FFF2-40B4-BE49-F238E27FC236}">
                <a16:creationId xmlns:a16="http://schemas.microsoft.com/office/drawing/2014/main" id="{35A3E70F-EEBE-ECA6-794F-7788395EB165}"/>
              </a:ext>
            </a:extLst>
          </p:cNvPr>
          <p:cNvSpPr>
            <a:spLocks noGrp="1"/>
          </p:cNvSpPr>
          <p:nvPr>
            <p:ph sz="half" idx="2"/>
          </p:nvPr>
        </p:nvSpPr>
        <p:spPr>
          <a:xfrm>
            <a:off x="6315075" y="2504637"/>
            <a:ext cx="5181600" cy="3112391"/>
          </a:xfrm>
        </p:spPr>
        <p:txBody>
          <a:bodyPr>
            <a:noAutofit/>
          </a:bodyPr>
          <a:lstStyle/>
          <a:p>
            <a:pPr marL="0" indent="0">
              <a:buNone/>
            </a:pPr>
            <a:r>
              <a:rPr lang="en-GB" dirty="0"/>
              <a:t>Actions are more likely to happen if driven by a broad group of Parishioners and allows new faces to get involved.</a:t>
            </a:r>
          </a:p>
          <a:p>
            <a:pPr marL="0" indent="0">
              <a:buNone/>
            </a:pPr>
            <a:r>
              <a:rPr lang="en-GB" dirty="0"/>
              <a:t>Some actions fall within the remit of existing village bodies or the Parish Council. </a:t>
            </a:r>
          </a:p>
          <a:p>
            <a:pPr marL="0" indent="0">
              <a:buNone/>
            </a:pPr>
            <a:r>
              <a:rPr lang="en-GB" dirty="0">
                <a:solidFill>
                  <a:srgbClr val="FF0000"/>
                </a:solidFill>
              </a:rPr>
              <a:t>Some require volunteers….</a:t>
            </a:r>
          </a:p>
        </p:txBody>
      </p:sp>
      <p:sp>
        <p:nvSpPr>
          <p:cNvPr id="5" name="Footer Placeholder 4">
            <a:extLst>
              <a:ext uri="{FF2B5EF4-FFF2-40B4-BE49-F238E27FC236}">
                <a16:creationId xmlns:a16="http://schemas.microsoft.com/office/drawing/2014/main" id="{3AD0C408-3B88-3E7D-EFF9-0C509F672976}"/>
              </a:ext>
            </a:extLst>
          </p:cNvPr>
          <p:cNvSpPr>
            <a:spLocks noGrp="1"/>
          </p:cNvSpPr>
          <p:nvPr>
            <p:ph type="ftr" sz="quarter" idx="10"/>
          </p:nvPr>
        </p:nvSpPr>
        <p:spPr/>
        <p:txBody>
          <a:bodyPr/>
          <a:lstStyle/>
          <a:p>
            <a:pPr rtl="0"/>
            <a:r>
              <a:rPr lang="en-GB"/>
              <a:t>Chetnole &amp; Stockwood Parish Plan in 2023</a:t>
            </a:r>
            <a:endParaRPr lang="en-GB" dirty="0"/>
          </a:p>
        </p:txBody>
      </p:sp>
      <p:sp>
        <p:nvSpPr>
          <p:cNvPr id="6" name="Slide Number Placeholder 5">
            <a:extLst>
              <a:ext uri="{FF2B5EF4-FFF2-40B4-BE49-F238E27FC236}">
                <a16:creationId xmlns:a16="http://schemas.microsoft.com/office/drawing/2014/main" id="{B0030C0E-FA4B-E747-4A1B-B84000A8E3F5}"/>
              </a:ext>
            </a:extLst>
          </p:cNvPr>
          <p:cNvSpPr>
            <a:spLocks noGrp="1"/>
          </p:cNvSpPr>
          <p:nvPr>
            <p:ph type="sldNum" sz="quarter" idx="11"/>
          </p:nvPr>
        </p:nvSpPr>
        <p:spPr/>
        <p:txBody>
          <a:bodyPr/>
          <a:lstStyle/>
          <a:p>
            <a:pPr rtl="0"/>
            <a:fld id="{294A09A9-5501-47C1-A89A-A340965A2BE2}" type="slidenum">
              <a:rPr lang="en-GB" smtClean="0"/>
              <a:pPr rtl="0"/>
              <a:t>23</a:t>
            </a:fld>
            <a:endParaRPr lang="en-GB" dirty="0"/>
          </a:p>
        </p:txBody>
      </p:sp>
      <p:sp>
        <p:nvSpPr>
          <p:cNvPr id="7" name="Content Placeholder 3">
            <a:extLst>
              <a:ext uri="{FF2B5EF4-FFF2-40B4-BE49-F238E27FC236}">
                <a16:creationId xmlns:a16="http://schemas.microsoft.com/office/drawing/2014/main" id="{F1A45704-84E0-7E13-E3BA-50C51AC23F30}"/>
              </a:ext>
            </a:extLst>
          </p:cNvPr>
          <p:cNvSpPr txBox="1">
            <a:spLocks/>
          </p:cNvSpPr>
          <p:nvPr/>
        </p:nvSpPr>
        <p:spPr>
          <a:xfrm>
            <a:off x="828675" y="4436257"/>
            <a:ext cx="5048250" cy="1201042"/>
          </a:xfrm>
          <a:prstGeom prst="rect">
            <a:avLst/>
          </a:prstGeom>
        </p:spPr>
        <p:txBody>
          <a:bodyPr vert="horz" lIns="91440" tIns="45720" rIns="91440" bIns="45720" rtlCol="0">
            <a:normAutofit lnSpcReduction="10000"/>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buFont typeface="Arial" panose="020B0604020202020204" pitchFamily="34" charset="0"/>
              <a:buNone/>
            </a:pPr>
            <a:r>
              <a:rPr lang="en-GB" dirty="0"/>
              <a:t>These actions have been divided into short, medium and long term actions.</a:t>
            </a:r>
            <a:endParaRPr lang="en-GB" b="1" dirty="0"/>
          </a:p>
        </p:txBody>
      </p:sp>
    </p:spTree>
    <p:extLst>
      <p:ext uri="{BB962C8B-B14F-4D97-AF65-F5344CB8AC3E}">
        <p14:creationId xmlns:p14="http://schemas.microsoft.com/office/powerpoint/2010/main" val="15641081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9931094-0EDF-CB18-BFFC-138F691D77C8}"/>
              </a:ext>
            </a:extLst>
          </p:cNvPr>
          <p:cNvSpPr>
            <a:spLocks noGrp="1"/>
          </p:cNvSpPr>
          <p:nvPr>
            <p:ph type="ftr" sz="quarter" idx="11"/>
          </p:nvPr>
        </p:nvSpPr>
        <p:spPr/>
        <p:txBody>
          <a:bodyPr/>
          <a:lstStyle/>
          <a:p>
            <a:pPr rtl="0"/>
            <a:r>
              <a:rPr lang="en-GB"/>
              <a:t>Chetnole &amp; Stockwood Parish Plan in 2023</a:t>
            </a:r>
            <a:endParaRPr lang="en-GB" dirty="0"/>
          </a:p>
        </p:txBody>
      </p:sp>
      <p:sp>
        <p:nvSpPr>
          <p:cNvPr id="4" name="Slide Number Placeholder 3">
            <a:extLst>
              <a:ext uri="{FF2B5EF4-FFF2-40B4-BE49-F238E27FC236}">
                <a16:creationId xmlns:a16="http://schemas.microsoft.com/office/drawing/2014/main" id="{B0F607A7-221A-33DC-DF2F-67442DB0BF27}"/>
              </a:ext>
            </a:extLst>
          </p:cNvPr>
          <p:cNvSpPr>
            <a:spLocks noGrp="1"/>
          </p:cNvSpPr>
          <p:nvPr>
            <p:ph type="sldNum" sz="quarter" idx="12"/>
          </p:nvPr>
        </p:nvSpPr>
        <p:spPr/>
        <p:txBody>
          <a:bodyPr/>
          <a:lstStyle/>
          <a:p>
            <a:pPr rtl="0"/>
            <a:fld id="{294A09A9-5501-47C1-A89A-A340965A2BE2}" type="slidenum">
              <a:rPr lang="en-GB" smtClean="0"/>
              <a:t>24</a:t>
            </a:fld>
            <a:endParaRPr lang="en-GB" dirty="0"/>
          </a:p>
        </p:txBody>
      </p:sp>
      <p:sp>
        <p:nvSpPr>
          <p:cNvPr id="5" name="Text Placeholder 4">
            <a:extLst>
              <a:ext uri="{FF2B5EF4-FFF2-40B4-BE49-F238E27FC236}">
                <a16:creationId xmlns:a16="http://schemas.microsoft.com/office/drawing/2014/main" id="{98924E39-CBDE-A394-433A-0476373098E8}"/>
              </a:ext>
            </a:extLst>
          </p:cNvPr>
          <p:cNvSpPr>
            <a:spLocks noGrp="1"/>
          </p:cNvSpPr>
          <p:nvPr>
            <p:ph type="body" idx="1"/>
          </p:nvPr>
        </p:nvSpPr>
        <p:spPr>
          <a:xfrm>
            <a:off x="5269994" y="820348"/>
            <a:ext cx="5065776" cy="448056"/>
          </a:xfrm>
        </p:spPr>
        <p:txBody>
          <a:bodyPr>
            <a:noAutofit/>
          </a:bodyPr>
          <a:lstStyle/>
          <a:p>
            <a:r>
              <a:rPr lang="en-GB" sz="2800" dirty="0"/>
              <a:t>Events</a:t>
            </a:r>
          </a:p>
        </p:txBody>
      </p:sp>
      <p:sp>
        <p:nvSpPr>
          <p:cNvPr id="6" name="Content Placeholder 5">
            <a:extLst>
              <a:ext uri="{FF2B5EF4-FFF2-40B4-BE49-F238E27FC236}">
                <a16:creationId xmlns:a16="http://schemas.microsoft.com/office/drawing/2014/main" id="{29B3BA90-9015-18CE-E05A-B0D64CA07A6E}"/>
              </a:ext>
            </a:extLst>
          </p:cNvPr>
          <p:cNvSpPr>
            <a:spLocks noGrp="1"/>
          </p:cNvSpPr>
          <p:nvPr>
            <p:ph sz="half" idx="2"/>
          </p:nvPr>
        </p:nvSpPr>
        <p:spPr>
          <a:xfrm>
            <a:off x="5268534" y="1268404"/>
            <a:ext cx="5065776" cy="1076362"/>
          </a:xfrm>
        </p:spPr>
        <p:txBody>
          <a:bodyPr>
            <a:normAutofit/>
          </a:bodyPr>
          <a:lstStyle/>
          <a:p>
            <a:r>
              <a:rPr lang="en-GB" sz="1800" dirty="0"/>
              <a:t>Establish &amp; deliver 2-3 new events around arts / youth / sports  with potential for a regular Summer club for younger generation.</a:t>
            </a:r>
          </a:p>
        </p:txBody>
      </p:sp>
      <p:sp>
        <p:nvSpPr>
          <p:cNvPr id="7" name="Text Placeholder 6">
            <a:extLst>
              <a:ext uri="{FF2B5EF4-FFF2-40B4-BE49-F238E27FC236}">
                <a16:creationId xmlns:a16="http://schemas.microsoft.com/office/drawing/2014/main" id="{93FDCECF-B07C-1276-3754-06C8BFA53DA0}"/>
              </a:ext>
            </a:extLst>
          </p:cNvPr>
          <p:cNvSpPr>
            <a:spLocks noGrp="1"/>
          </p:cNvSpPr>
          <p:nvPr>
            <p:ph type="body" sz="quarter" idx="3"/>
          </p:nvPr>
        </p:nvSpPr>
        <p:spPr>
          <a:xfrm>
            <a:off x="5268534" y="2223280"/>
            <a:ext cx="5065776" cy="448056"/>
          </a:xfrm>
        </p:spPr>
        <p:txBody>
          <a:bodyPr>
            <a:noAutofit/>
          </a:bodyPr>
          <a:lstStyle/>
          <a:p>
            <a:r>
              <a:rPr lang="en-GB" sz="2800" dirty="0"/>
              <a:t>Communication</a:t>
            </a:r>
          </a:p>
        </p:txBody>
      </p:sp>
      <p:sp>
        <p:nvSpPr>
          <p:cNvPr id="8" name="Content Placeholder 7">
            <a:extLst>
              <a:ext uri="{FF2B5EF4-FFF2-40B4-BE49-F238E27FC236}">
                <a16:creationId xmlns:a16="http://schemas.microsoft.com/office/drawing/2014/main" id="{5A81AE8E-3422-2CD1-8EAA-39BA175D41EB}"/>
              </a:ext>
            </a:extLst>
          </p:cNvPr>
          <p:cNvSpPr>
            <a:spLocks noGrp="1"/>
          </p:cNvSpPr>
          <p:nvPr>
            <p:ph sz="quarter" idx="4"/>
          </p:nvPr>
        </p:nvSpPr>
        <p:spPr>
          <a:xfrm>
            <a:off x="5268534" y="2653048"/>
            <a:ext cx="5065776" cy="1089479"/>
          </a:xfrm>
        </p:spPr>
        <p:txBody>
          <a:bodyPr>
            <a:noAutofit/>
          </a:bodyPr>
          <a:lstStyle/>
          <a:p>
            <a:r>
              <a:rPr lang="en-GB" sz="1800" dirty="0"/>
              <a:t>Build on principle communication channels: PC Website &amp; E-Diary with up to date information about clubs, committees and local information </a:t>
            </a:r>
          </a:p>
        </p:txBody>
      </p:sp>
      <p:sp>
        <p:nvSpPr>
          <p:cNvPr id="9" name="Text Placeholder 8">
            <a:extLst>
              <a:ext uri="{FF2B5EF4-FFF2-40B4-BE49-F238E27FC236}">
                <a16:creationId xmlns:a16="http://schemas.microsoft.com/office/drawing/2014/main" id="{99C2C933-639C-7290-F7F6-212F53E51EDB}"/>
              </a:ext>
            </a:extLst>
          </p:cNvPr>
          <p:cNvSpPr>
            <a:spLocks noGrp="1"/>
          </p:cNvSpPr>
          <p:nvPr>
            <p:ph type="body" sz="quarter" idx="13"/>
          </p:nvPr>
        </p:nvSpPr>
        <p:spPr/>
        <p:txBody>
          <a:bodyPr>
            <a:normAutofit/>
          </a:bodyPr>
          <a:lstStyle/>
          <a:p>
            <a:r>
              <a:rPr lang="en-GB" sz="6000" dirty="0"/>
              <a:t>Community</a:t>
            </a:r>
          </a:p>
        </p:txBody>
      </p:sp>
      <p:sp>
        <p:nvSpPr>
          <p:cNvPr id="12" name="Text Placeholder 6">
            <a:extLst>
              <a:ext uri="{FF2B5EF4-FFF2-40B4-BE49-F238E27FC236}">
                <a16:creationId xmlns:a16="http://schemas.microsoft.com/office/drawing/2014/main" id="{B43041A7-A698-9967-75FE-674A609D6DA8}"/>
              </a:ext>
            </a:extLst>
          </p:cNvPr>
          <p:cNvSpPr txBox="1">
            <a:spLocks/>
          </p:cNvSpPr>
          <p:nvPr/>
        </p:nvSpPr>
        <p:spPr>
          <a:xfrm>
            <a:off x="5268534" y="3599171"/>
            <a:ext cx="5065776" cy="448056"/>
          </a:xfrm>
          <a:prstGeom prst="rect">
            <a:avLst/>
          </a:prstGeom>
        </p:spPr>
        <p:txBody>
          <a:bodyPr vert="horz" lIns="91440" tIns="45720" rIns="91440" bIns="45720" rtlCol="0" anchor="b">
            <a:noAutofit/>
          </a:bodyPr>
          <a:lstStyle>
            <a:defPPr>
              <a:defRPr lang="en-GB"/>
            </a:defPPr>
            <a:lvl1pPr marL="0" indent="0" algn="l" defTabSz="914400" rtl="0" eaLnBrk="1" latinLnBrk="0" hangingPunct="1">
              <a:lnSpc>
                <a:spcPct val="90000"/>
              </a:lnSpc>
              <a:spcBef>
                <a:spcPts val="1000"/>
              </a:spcBef>
              <a:buClr>
                <a:srgbClr val="73292A"/>
              </a:buClr>
              <a:buFont typeface="Arial" panose="020B0604020202020204" pitchFamily="34" charset="0"/>
              <a:buNone/>
              <a:defRPr lang="en-GB" sz="2000" b="0" kern="1200">
                <a:solidFill>
                  <a:schemeClr val="accent3"/>
                </a:solidFill>
                <a:latin typeface="+mj-lt"/>
                <a:ea typeface="+mn-ea"/>
                <a:cs typeface="+mn-cs"/>
              </a:defRPr>
            </a:lvl1pPr>
            <a:lvl2pPr marL="457200" indent="0" algn="l" defTabSz="914400" rtl="0" eaLnBrk="1" latinLnBrk="0" hangingPunct="1">
              <a:lnSpc>
                <a:spcPct val="90000"/>
              </a:lnSpc>
              <a:spcBef>
                <a:spcPts val="500"/>
              </a:spcBef>
              <a:buClr>
                <a:srgbClr val="73292A"/>
              </a:buClr>
              <a:buFont typeface="Arial" panose="020B0604020202020204" pitchFamily="34" charset="0"/>
              <a:buNone/>
              <a:defRPr lang="en-GB" sz="2000" b="1" kern="1200">
                <a:solidFill>
                  <a:schemeClr val="accent3"/>
                </a:solidFill>
                <a:latin typeface="+mn-lt"/>
                <a:ea typeface="+mn-ea"/>
                <a:cs typeface="+mn-cs"/>
              </a:defRPr>
            </a:lvl2pPr>
            <a:lvl3pPr marL="914400" indent="0" algn="l" defTabSz="914400" rtl="0" eaLnBrk="1" latinLnBrk="0" hangingPunct="1">
              <a:lnSpc>
                <a:spcPct val="90000"/>
              </a:lnSpc>
              <a:spcBef>
                <a:spcPts val="500"/>
              </a:spcBef>
              <a:buClr>
                <a:srgbClr val="73292A"/>
              </a:buClr>
              <a:buFont typeface="Arial" panose="020B0604020202020204" pitchFamily="34" charset="0"/>
              <a:buNone/>
              <a:defRPr lang="en-GB" sz="1800" b="1" kern="1200">
                <a:solidFill>
                  <a:schemeClr val="accent3"/>
                </a:solidFill>
                <a:latin typeface="+mn-lt"/>
                <a:ea typeface="+mn-ea"/>
                <a:cs typeface="+mn-cs"/>
              </a:defRPr>
            </a:lvl3pPr>
            <a:lvl4pPr marL="1371600" indent="0" algn="l" defTabSz="914400" rtl="0" eaLnBrk="1" latinLnBrk="0" hangingPunct="1">
              <a:lnSpc>
                <a:spcPct val="90000"/>
              </a:lnSpc>
              <a:spcBef>
                <a:spcPts val="500"/>
              </a:spcBef>
              <a:buClr>
                <a:srgbClr val="73292A"/>
              </a:buClr>
              <a:buFont typeface="Arial" panose="020B0604020202020204" pitchFamily="34" charset="0"/>
              <a:buNone/>
              <a:defRPr lang="en-GB" sz="1600" b="1" kern="1200">
                <a:solidFill>
                  <a:schemeClr val="accent3"/>
                </a:solidFill>
                <a:latin typeface="+mn-lt"/>
                <a:ea typeface="+mn-ea"/>
                <a:cs typeface="+mn-cs"/>
              </a:defRPr>
            </a:lvl4pPr>
            <a:lvl5pPr marL="1828800" indent="0" algn="l" defTabSz="914400" rtl="0" eaLnBrk="1" latinLnBrk="0" hangingPunct="1">
              <a:lnSpc>
                <a:spcPct val="90000"/>
              </a:lnSpc>
              <a:spcBef>
                <a:spcPts val="500"/>
              </a:spcBef>
              <a:buClr>
                <a:srgbClr val="73292A"/>
              </a:buClr>
              <a:buFont typeface="Arial" panose="020B0604020202020204" pitchFamily="34" charset="0"/>
              <a:buNone/>
              <a:defRPr lang="en-GB" sz="1600" b="1" kern="1200">
                <a:solidFill>
                  <a:schemeClr val="accent3"/>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9pPr>
          </a:lstStyle>
          <a:p>
            <a:r>
              <a:rPr lang="en-GB" sz="2800" dirty="0"/>
              <a:t>Small Businesses </a:t>
            </a:r>
          </a:p>
        </p:txBody>
      </p:sp>
      <p:sp>
        <p:nvSpPr>
          <p:cNvPr id="13" name="Content Placeholder 7">
            <a:extLst>
              <a:ext uri="{FF2B5EF4-FFF2-40B4-BE49-F238E27FC236}">
                <a16:creationId xmlns:a16="http://schemas.microsoft.com/office/drawing/2014/main" id="{90D32651-D1B8-1946-BC95-3E7B5A18992B}"/>
              </a:ext>
            </a:extLst>
          </p:cNvPr>
          <p:cNvSpPr txBox="1">
            <a:spLocks/>
          </p:cNvSpPr>
          <p:nvPr/>
        </p:nvSpPr>
        <p:spPr>
          <a:xfrm>
            <a:off x="5268534" y="4028939"/>
            <a:ext cx="5065776" cy="775952"/>
          </a:xfrm>
          <a:prstGeom prst="rect">
            <a:avLst/>
          </a:prstGeom>
        </p:spPr>
        <p:txBody>
          <a:bodyPr vert="horz" lIns="91440" tIns="45720" rIns="91440" bIns="45720" rtlCol="0">
            <a:noAutofit/>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1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12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r>
              <a:rPr lang="en-GB" sz="1800" dirty="0"/>
              <a:t>Team to assess feasibility &amp; practicality of a shop or alternative small businesses operating in the Parish.  Create proposal for the Parish.</a:t>
            </a:r>
          </a:p>
        </p:txBody>
      </p:sp>
      <p:sp>
        <p:nvSpPr>
          <p:cNvPr id="14" name="Text Placeholder 6">
            <a:extLst>
              <a:ext uri="{FF2B5EF4-FFF2-40B4-BE49-F238E27FC236}">
                <a16:creationId xmlns:a16="http://schemas.microsoft.com/office/drawing/2014/main" id="{F1CEE9D5-3329-58B9-20B0-B63E1DA825A5}"/>
              </a:ext>
            </a:extLst>
          </p:cNvPr>
          <p:cNvSpPr txBox="1">
            <a:spLocks/>
          </p:cNvSpPr>
          <p:nvPr/>
        </p:nvSpPr>
        <p:spPr>
          <a:xfrm>
            <a:off x="5268534" y="4955264"/>
            <a:ext cx="5065776" cy="448056"/>
          </a:xfrm>
          <a:prstGeom prst="rect">
            <a:avLst/>
          </a:prstGeom>
        </p:spPr>
        <p:txBody>
          <a:bodyPr vert="horz" lIns="91440" tIns="45720" rIns="91440" bIns="45720" rtlCol="0" anchor="b">
            <a:noAutofit/>
          </a:bodyPr>
          <a:lstStyle>
            <a:defPPr>
              <a:defRPr lang="en-GB"/>
            </a:defPPr>
            <a:lvl1pPr marL="0" indent="0" algn="l" defTabSz="914400" rtl="0" eaLnBrk="1" latinLnBrk="0" hangingPunct="1">
              <a:lnSpc>
                <a:spcPct val="90000"/>
              </a:lnSpc>
              <a:spcBef>
                <a:spcPts val="1000"/>
              </a:spcBef>
              <a:buClr>
                <a:srgbClr val="73292A"/>
              </a:buClr>
              <a:buFont typeface="Arial" panose="020B0604020202020204" pitchFamily="34" charset="0"/>
              <a:buNone/>
              <a:defRPr lang="en-GB" sz="2000" b="0" kern="1200">
                <a:solidFill>
                  <a:schemeClr val="accent3"/>
                </a:solidFill>
                <a:latin typeface="+mj-lt"/>
                <a:ea typeface="+mn-ea"/>
                <a:cs typeface="+mn-cs"/>
              </a:defRPr>
            </a:lvl1pPr>
            <a:lvl2pPr marL="457200" indent="0" algn="l" defTabSz="914400" rtl="0" eaLnBrk="1" latinLnBrk="0" hangingPunct="1">
              <a:lnSpc>
                <a:spcPct val="90000"/>
              </a:lnSpc>
              <a:spcBef>
                <a:spcPts val="500"/>
              </a:spcBef>
              <a:buClr>
                <a:srgbClr val="73292A"/>
              </a:buClr>
              <a:buFont typeface="Arial" panose="020B0604020202020204" pitchFamily="34" charset="0"/>
              <a:buNone/>
              <a:defRPr lang="en-GB" sz="2000" b="1" kern="1200">
                <a:solidFill>
                  <a:schemeClr val="accent3"/>
                </a:solidFill>
                <a:latin typeface="+mn-lt"/>
                <a:ea typeface="+mn-ea"/>
                <a:cs typeface="+mn-cs"/>
              </a:defRPr>
            </a:lvl2pPr>
            <a:lvl3pPr marL="914400" indent="0" algn="l" defTabSz="914400" rtl="0" eaLnBrk="1" latinLnBrk="0" hangingPunct="1">
              <a:lnSpc>
                <a:spcPct val="90000"/>
              </a:lnSpc>
              <a:spcBef>
                <a:spcPts val="500"/>
              </a:spcBef>
              <a:buClr>
                <a:srgbClr val="73292A"/>
              </a:buClr>
              <a:buFont typeface="Arial" panose="020B0604020202020204" pitchFamily="34" charset="0"/>
              <a:buNone/>
              <a:defRPr lang="en-GB" sz="1800" b="1" kern="1200">
                <a:solidFill>
                  <a:schemeClr val="accent3"/>
                </a:solidFill>
                <a:latin typeface="+mn-lt"/>
                <a:ea typeface="+mn-ea"/>
                <a:cs typeface="+mn-cs"/>
              </a:defRPr>
            </a:lvl3pPr>
            <a:lvl4pPr marL="1371600" indent="0" algn="l" defTabSz="914400" rtl="0" eaLnBrk="1" latinLnBrk="0" hangingPunct="1">
              <a:lnSpc>
                <a:spcPct val="90000"/>
              </a:lnSpc>
              <a:spcBef>
                <a:spcPts val="500"/>
              </a:spcBef>
              <a:buClr>
                <a:srgbClr val="73292A"/>
              </a:buClr>
              <a:buFont typeface="Arial" panose="020B0604020202020204" pitchFamily="34" charset="0"/>
              <a:buNone/>
              <a:defRPr lang="en-GB" sz="1600" b="1" kern="1200">
                <a:solidFill>
                  <a:schemeClr val="accent3"/>
                </a:solidFill>
                <a:latin typeface="+mn-lt"/>
                <a:ea typeface="+mn-ea"/>
                <a:cs typeface="+mn-cs"/>
              </a:defRPr>
            </a:lvl4pPr>
            <a:lvl5pPr marL="1828800" indent="0" algn="l" defTabSz="914400" rtl="0" eaLnBrk="1" latinLnBrk="0" hangingPunct="1">
              <a:lnSpc>
                <a:spcPct val="90000"/>
              </a:lnSpc>
              <a:spcBef>
                <a:spcPts val="500"/>
              </a:spcBef>
              <a:buClr>
                <a:srgbClr val="73292A"/>
              </a:buClr>
              <a:buFont typeface="Arial" panose="020B0604020202020204" pitchFamily="34" charset="0"/>
              <a:buNone/>
              <a:defRPr lang="en-GB" sz="1600" b="1" kern="1200">
                <a:solidFill>
                  <a:schemeClr val="accent3"/>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9pPr>
          </a:lstStyle>
          <a:p>
            <a:r>
              <a:rPr lang="en-GB" sz="2800" dirty="0"/>
              <a:t>Building Development</a:t>
            </a:r>
          </a:p>
        </p:txBody>
      </p:sp>
      <p:sp>
        <p:nvSpPr>
          <p:cNvPr id="15" name="Content Placeholder 7">
            <a:extLst>
              <a:ext uri="{FF2B5EF4-FFF2-40B4-BE49-F238E27FC236}">
                <a16:creationId xmlns:a16="http://schemas.microsoft.com/office/drawing/2014/main" id="{9FB11A89-A57F-8F3D-6358-E98EE0F6C94E}"/>
              </a:ext>
            </a:extLst>
          </p:cNvPr>
          <p:cNvSpPr txBox="1">
            <a:spLocks/>
          </p:cNvSpPr>
          <p:nvPr/>
        </p:nvSpPr>
        <p:spPr>
          <a:xfrm>
            <a:off x="5268534" y="5385031"/>
            <a:ext cx="5065776" cy="971319"/>
          </a:xfrm>
          <a:prstGeom prst="rect">
            <a:avLst/>
          </a:prstGeom>
        </p:spPr>
        <p:txBody>
          <a:bodyPr vert="horz" lIns="91440" tIns="45720" rIns="91440" bIns="45720" rtlCol="0">
            <a:noAutofit/>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1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12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r>
              <a:rPr lang="en-GB" sz="1800" dirty="0"/>
              <a:t>A group to undertake a Neighbourhood Plan addressing what the Parish wants in terms of preservation &amp; future development i.e. affordable housing &amp; style of development &amp; green spaces</a:t>
            </a:r>
          </a:p>
        </p:txBody>
      </p:sp>
      <p:sp>
        <p:nvSpPr>
          <p:cNvPr id="16" name="Flowchart: Connector 15">
            <a:extLst>
              <a:ext uri="{FF2B5EF4-FFF2-40B4-BE49-F238E27FC236}">
                <a16:creationId xmlns:a16="http://schemas.microsoft.com/office/drawing/2014/main" id="{1A028372-70DA-A2F8-FFDC-025A1DC8F15A}"/>
              </a:ext>
            </a:extLst>
          </p:cNvPr>
          <p:cNvSpPr/>
          <p:nvPr/>
        </p:nvSpPr>
        <p:spPr>
          <a:xfrm>
            <a:off x="4660394" y="2816787"/>
            <a:ext cx="476250" cy="381000"/>
          </a:xfrm>
          <a:prstGeom prst="flowChartConnector">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S</a:t>
            </a:r>
          </a:p>
        </p:txBody>
      </p:sp>
      <p:sp>
        <p:nvSpPr>
          <p:cNvPr id="17" name="Flowchart: Connector 16">
            <a:extLst>
              <a:ext uri="{FF2B5EF4-FFF2-40B4-BE49-F238E27FC236}">
                <a16:creationId xmlns:a16="http://schemas.microsoft.com/office/drawing/2014/main" id="{6F6C66CB-1A07-462E-ECE5-EBC5FB90035D}"/>
              </a:ext>
            </a:extLst>
          </p:cNvPr>
          <p:cNvSpPr/>
          <p:nvPr/>
        </p:nvSpPr>
        <p:spPr>
          <a:xfrm>
            <a:off x="4660394" y="1425585"/>
            <a:ext cx="476250" cy="381000"/>
          </a:xfrm>
          <a:prstGeom prst="flowChartConnector">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M</a:t>
            </a:r>
          </a:p>
        </p:txBody>
      </p:sp>
      <p:sp>
        <p:nvSpPr>
          <p:cNvPr id="18" name="Flowchart: Connector 17">
            <a:extLst>
              <a:ext uri="{FF2B5EF4-FFF2-40B4-BE49-F238E27FC236}">
                <a16:creationId xmlns:a16="http://schemas.microsoft.com/office/drawing/2014/main" id="{34CD1511-6E10-658B-1D69-E8F75D3459FA}"/>
              </a:ext>
            </a:extLst>
          </p:cNvPr>
          <p:cNvSpPr/>
          <p:nvPr/>
        </p:nvSpPr>
        <p:spPr>
          <a:xfrm>
            <a:off x="4660394" y="4226415"/>
            <a:ext cx="476250" cy="381000"/>
          </a:xfrm>
          <a:prstGeom prst="flowChartConnector">
            <a:avLst/>
          </a:prstGeom>
          <a:solidFill>
            <a:schemeClr val="tx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L</a:t>
            </a:r>
          </a:p>
        </p:txBody>
      </p:sp>
      <p:sp>
        <p:nvSpPr>
          <p:cNvPr id="20" name="Flowchart: Connector 19">
            <a:extLst>
              <a:ext uri="{FF2B5EF4-FFF2-40B4-BE49-F238E27FC236}">
                <a16:creationId xmlns:a16="http://schemas.microsoft.com/office/drawing/2014/main" id="{FDB44D5D-5E06-A923-6875-77C15D77EAE8}"/>
              </a:ext>
            </a:extLst>
          </p:cNvPr>
          <p:cNvSpPr/>
          <p:nvPr/>
        </p:nvSpPr>
        <p:spPr>
          <a:xfrm>
            <a:off x="4660394" y="5704695"/>
            <a:ext cx="476250" cy="381000"/>
          </a:xfrm>
          <a:prstGeom prst="flowChartConnector">
            <a:avLst/>
          </a:prstGeom>
          <a:solidFill>
            <a:schemeClr val="tx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L</a:t>
            </a:r>
          </a:p>
        </p:txBody>
      </p:sp>
      <p:sp>
        <p:nvSpPr>
          <p:cNvPr id="21" name="TextBox 20">
            <a:extLst>
              <a:ext uri="{FF2B5EF4-FFF2-40B4-BE49-F238E27FC236}">
                <a16:creationId xmlns:a16="http://schemas.microsoft.com/office/drawing/2014/main" id="{E0B3FF28-EF46-AE96-2C7E-941D73F68680}"/>
              </a:ext>
            </a:extLst>
          </p:cNvPr>
          <p:cNvSpPr txBox="1"/>
          <p:nvPr/>
        </p:nvSpPr>
        <p:spPr>
          <a:xfrm>
            <a:off x="269748" y="5204273"/>
            <a:ext cx="3922776" cy="923330"/>
          </a:xfrm>
          <a:prstGeom prst="rect">
            <a:avLst/>
          </a:prstGeom>
          <a:noFill/>
        </p:spPr>
        <p:txBody>
          <a:bodyPr wrap="square" rtlCol="0">
            <a:spAutoFit/>
          </a:bodyPr>
          <a:lstStyle/>
          <a:p>
            <a:r>
              <a:rPr lang="en-GB" dirty="0"/>
              <a:t>	</a:t>
            </a:r>
            <a:r>
              <a:rPr lang="en-GB" b="1" dirty="0"/>
              <a:t>Short</a:t>
            </a:r>
            <a:r>
              <a:rPr lang="en-GB" dirty="0"/>
              <a:t> Term c.6 months</a:t>
            </a:r>
          </a:p>
          <a:p>
            <a:r>
              <a:rPr lang="en-GB" dirty="0"/>
              <a:t>	</a:t>
            </a:r>
            <a:r>
              <a:rPr lang="en-GB" b="1" dirty="0"/>
              <a:t>Medium</a:t>
            </a:r>
            <a:r>
              <a:rPr lang="en-GB" dirty="0"/>
              <a:t> Term 6 – 18 months</a:t>
            </a:r>
          </a:p>
          <a:p>
            <a:r>
              <a:rPr lang="en-GB" dirty="0"/>
              <a:t>	</a:t>
            </a:r>
            <a:r>
              <a:rPr lang="en-GB" b="1" dirty="0"/>
              <a:t>Long</a:t>
            </a:r>
            <a:r>
              <a:rPr lang="en-GB" dirty="0"/>
              <a:t> Term 18 months – 3 year</a:t>
            </a:r>
          </a:p>
        </p:txBody>
      </p:sp>
      <p:sp>
        <p:nvSpPr>
          <p:cNvPr id="22" name="Flowchart: Connector 21">
            <a:extLst>
              <a:ext uri="{FF2B5EF4-FFF2-40B4-BE49-F238E27FC236}">
                <a16:creationId xmlns:a16="http://schemas.microsoft.com/office/drawing/2014/main" id="{8CA511EC-1DBA-11DE-92A4-612533250D4E}"/>
              </a:ext>
            </a:extLst>
          </p:cNvPr>
          <p:cNvSpPr/>
          <p:nvPr/>
        </p:nvSpPr>
        <p:spPr>
          <a:xfrm>
            <a:off x="441232" y="5212154"/>
            <a:ext cx="311243" cy="293296"/>
          </a:xfrm>
          <a:prstGeom prst="flowChartConnector">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S</a:t>
            </a:r>
          </a:p>
        </p:txBody>
      </p:sp>
      <p:sp>
        <p:nvSpPr>
          <p:cNvPr id="23" name="Flowchart: Connector 22">
            <a:extLst>
              <a:ext uri="{FF2B5EF4-FFF2-40B4-BE49-F238E27FC236}">
                <a16:creationId xmlns:a16="http://schemas.microsoft.com/office/drawing/2014/main" id="{37858412-5BBE-0FC2-0C4F-16AD24378A7B}"/>
              </a:ext>
            </a:extLst>
          </p:cNvPr>
          <p:cNvSpPr/>
          <p:nvPr/>
        </p:nvSpPr>
        <p:spPr>
          <a:xfrm>
            <a:off x="463915" y="5513331"/>
            <a:ext cx="311243" cy="293296"/>
          </a:xfrm>
          <a:prstGeom prst="flowChartConnector">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M</a:t>
            </a:r>
          </a:p>
        </p:txBody>
      </p:sp>
      <p:sp>
        <p:nvSpPr>
          <p:cNvPr id="24" name="Flowchart: Connector 23">
            <a:extLst>
              <a:ext uri="{FF2B5EF4-FFF2-40B4-BE49-F238E27FC236}">
                <a16:creationId xmlns:a16="http://schemas.microsoft.com/office/drawing/2014/main" id="{8A534A30-59A7-A409-B979-CD765EE7D23B}"/>
              </a:ext>
            </a:extLst>
          </p:cNvPr>
          <p:cNvSpPr/>
          <p:nvPr/>
        </p:nvSpPr>
        <p:spPr>
          <a:xfrm>
            <a:off x="441232" y="5822389"/>
            <a:ext cx="311243" cy="293296"/>
          </a:xfrm>
          <a:prstGeom prst="flowChartConnector">
            <a:avLst/>
          </a:prstGeom>
          <a:solidFill>
            <a:schemeClr val="tx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L</a:t>
            </a:r>
          </a:p>
        </p:txBody>
      </p:sp>
      <p:sp>
        <p:nvSpPr>
          <p:cNvPr id="2" name="Content Placeholder 5">
            <a:extLst>
              <a:ext uri="{FF2B5EF4-FFF2-40B4-BE49-F238E27FC236}">
                <a16:creationId xmlns:a16="http://schemas.microsoft.com/office/drawing/2014/main" id="{3E90D78C-20E8-77E7-2D0A-665101D436A7}"/>
              </a:ext>
            </a:extLst>
          </p:cNvPr>
          <p:cNvSpPr txBox="1">
            <a:spLocks/>
          </p:cNvSpPr>
          <p:nvPr/>
        </p:nvSpPr>
        <p:spPr>
          <a:xfrm>
            <a:off x="10334310" y="1071732"/>
            <a:ext cx="1603966" cy="1076362"/>
          </a:xfrm>
          <a:prstGeom prst="rect">
            <a:avLst/>
          </a:prstGeom>
        </p:spPr>
        <p:txBody>
          <a:bodyPr vert="horz" lIns="91440" tIns="45720" rIns="91440" bIns="45720" rtlCol="0">
            <a:normAutofit fontScale="92500" lnSpcReduction="10000"/>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1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12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buNone/>
            </a:pPr>
            <a:r>
              <a:rPr lang="en-GB" sz="1800" b="1" dirty="0">
                <a:solidFill>
                  <a:srgbClr val="FF0000"/>
                </a:solidFill>
              </a:rPr>
              <a:t>Who:</a:t>
            </a:r>
          </a:p>
          <a:p>
            <a:pPr marL="0" indent="0">
              <a:buNone/>
            </a:pPr>
            <a:r>
              <a:rPr lang="en-GB" sz="1800" dirty="0">
                <a:solidFill>
                  <a:srgbClr val="FF0000"/>
                </a:solidFill>
              </a:rPr>
              <a:t>Requires a group of volunteers</a:t>
            </a:r>
          </a:p>
        </p:txBody>
      </p:sp>
      <p:sp>
        <p:nvSpPr>
          <p:cNvPr id="10" name="Content Placeholder 5">
            <a:extLst>
              <a:ext uri="{FF2B5EF4-FFF2-40B4-BE49-F238E27FC236}">
                <a16:creationId xmlns:a16="http://schemas.microsoft.com/office/drawing/2014/main" id="{32B2A65D-3D0B-337E-5257-42D8013CE394}"/>
              </a:ext>
            </a:extLst>
          </p:cNvPr>
          <p:cNvSpPr txBox="1">
            <a:spLocks/>
          </p:cNvSpPr>
          <p:nvPr/>
        </p:nvSpPr>
        <p:spPr>
          <a:xfrm>
            <a:off x="10332962" y="2361974"/>
            <a:ext cx="1603966" cy="1076362"/>
          </a:xfrm>
          <a:prstGeom prst="rect">
            <a:avLst/>
          </a:prstGeom>
        </p:spPr>
        <p:txBody>
          <a:bodyPr vert="horz" lIns="91440" tIns="45720" rIns="91440" bIns="45720" rtlCol="0">
            <a:normAutofit fontScale="85000" lnSpcReduction="10000"/>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1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12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buNone/>
            </a:pPr>
            <a:r>
              <a:rPr lang="en-GB" sz="1800" b="1" dirty="0"/>
              <a:t>Who:</a:t>
            </a:r>
          </a:p>
          <a:p>
            <a:pPr marL="0" indent="0">
              <a:buNone/>
            </a:pPr>
            <a:r>
              <a:rPr lang="en-GB" sz="1800" dirty="0"/>
              <a:t>A parish councillor; WVM Rep; </a:t>
            </a:r>
            <a:r>
              <a:rPr lang="en-GB" sz="1800" dirty="0" err="1"/>
              <a:t>Ediary</a:t>
            </a:r>
            <a:r>
              <a:rPr lang="en-GB" sz="1800" dirty="0"/>
              <a:t> administrator.</a:t>
            </a:r>
          </a:p>
        </p:txBody>
      </p:sp>
      <p:sp>
        <p:nvSpPr>
          <p:cNvPr id="11" name="Content Placeholder 5">
            <a:extLst>
              <a:ext uri="{FF2B5EF4-FFF2-40B4-BE49-F238E27FC236}">
                <a16:creationId xmlns:a16="http://schemas.microsoft.com/office/drawing/2014/main" id="{4040B522-1810-5964-EF24-71606AEDAF1D}"/>
              </a:ext>
            </a:extLst>
          </p:cNvPr>
          <p:cNvSpPr txBox="1">
            <a:spLocks/>
          </p:cNvSpPr>
          <p:nvPr/>
        </p:nvSpPr>
        <p:spPr>
          <a:xfrm>
            <a:off x="10332962" y="3787181"/>
            <a:ext cx="1603966" cy="1076362"/>
          </a:xfrm>
          <a:prstGeom prst="rect">
            <a:avLst/>
          </a:prstGeom>
        </p:spPr>
        <p:txBody>
          <a:bodyPr vert="horz" lIns="91440" tIns="45720" rIns="91440" bIns="45720" rtlCol="0">
            <a:normAutofit fontScale="92500" lnSpcReduction="10000"/>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1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12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buNone/>
            </a:pPr>
            <a:r>
              <a:rPr lang="en-GB" sz="1800" b="1" dirty="0">
                <a:solidFill>
                  <a:srgbClr val="FF0000"/>
                </a:solidFill>
              </a:rPr>
              <a:t>Who:</a:t>
            </a:r>
          </a:p>
          <a:p>
            <a:pPr marL="0" indent="0">
              <a:buNone/>
            </a:pPr>
            <a:r>
              <a:rPr lang="en-GB" sz="1800" dirty="0">
                <a:solidFill>
                  <a:srgbClr val="FF0000"/>
                </a:solidFill>
              </a:rPr>
              <a:t>Requires a group of volunteers</a:t>
            </a:r>
          </a:p>
        </p:txBody>
      </p:sp>
      <p:sp>
        <p:nvSpPr>
          <p:cNvPr id="19" name="Content Placeholder 5">
            <a:extLst>
              <a:ext uri="{FF2B5EF4-FFF2-40B4-BE49-F238E27FC236}">
                <a16:creationId xmlns:a16="http://schemas.microsoft.com/office/drawing/2014/main" id="{C67E0505-BA4C-0CF0-7F1A-DBC0B22C2A04}"/>
              </a:ext>
            </a:extLst>
          </p:cNvPr>
          <p:cNvSpPr txBox="1">
            <a:spLocks/>
          </p:cNvSpPr>
          <p:nvPr/>
        </p:nvSpPr>
        <p:spPr>
          <a:xfrm>
            <a:off x="10332962" y="5119153"/>
            <a:ext cx="1603966" cy="1076362"/>
          </a:xfrm>
          <a:prstGeom prst="rect">
            <a:avLst/>
          </a:prstGeom>
        </p:spPr>
        <p:txBody>
          <a:bodyPr vert="horz" lIns="91440" tIns="45720" rIns="91440" bIns="45720" rtlCol="0">
            <a:normAutofit fontScale="92500" lnSpcReduction="10000"/>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1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12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buNone/>
            </a:pPr>
            <a:r>
              <a:rPr lang="en-GB" sz="1800" b="1" dirty="0">
                <a:solidFill>
                  <a:srgbClr val="FF0000"/>
                </a:solidFill>
              </a:rPr>
              <a:t>Who:</a:t>
            </a:r>
          </a:p>
          <a:p>
            <a:pPr marL="0" indent="0">
              <a:buNone/>
            </a:pPr>
            <a:r>
              <a:rPr lang="en-GB" sz="1800" dirty="0">
                <a:solidFill>
                  <a:srgbClr val="FF0000"/>
                </a:solidFill>
              </a:rPr>
              <a:t>Requires a group of volunteers</a:t>
            </a:r>
          </a:p>
        </p:txBody>
      </p:sp>
    </p:spTree>
    <p:extLst>
      <p:ext uri="{BB962C8B-B14F-4D97-AF65-F5344CB8AC3E}">
        <p14:creationId xmlns:p14="http://schemas.microsoft.com/office/powerpoint/2010/main" val="1791734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9931094-0EDF-CB18-BFFC-138F691D77C8}"/>
              </a:ext>
            </a:extLst>
          </p:cNvPr>
          <p:cNvSpPr>
            <a:spLocks noGrp="1"/>
          </p:cNvSpPr>
          <p:nvPr>
            <p:ph type="ftr" sz="quarter" idx="11"/>
          </p:nvPr>
        </p:nvSpPr>
        <p:spPr/>
        <p:txBody>
          <a:bodyPr/>
          <a:lstStyle/>
          <a:p>
            <a:pPr rtl="0"/>
            <a:r>
              <a:rPr lang="en-GB"/>
              <a:t>Chetnole &amp; Stockwood Parish Plan in 2023</a:t>
            </a:r>
            <a:endParaRPr lang="en-GB" dirty="0"/>
          </a:p>
        </p:txBody>
      </p:sp>
      <p:sp>
        <p:nvSpPr>
          <p:cNvPr id="4" name="Slide Number Placeholder 3">
            <a:extLst>
              <a:ext uri="{FF2B5EF4-FFF2-40B4-BE49-F238E27FC236}">
                <a16:creationId xmlns:a16="http://schemas.microsoft.com/office/drawing/2014/main" id="{B0F607A7-221A-33DC-DF2F-67442DB0BF27}"/>
              </a:ext>
            </a:extLst>
          </p:cNvPr>
          <p:cNvSpPr>
            <a:spLocks noGrp="1"/>
          </p:cNvSpPr>
          <p:nvPr>
            <p:ph type="sldNum" sz="quarter" idx="12"/>
          </p:nvPr>
        </p:nvSpPr>
        <p:spPr/>
        <p:txBody>
          <a:bodyPr/>
          <a:lstStyle/>
          <a:p>
            <a:pPr rtl="0"/>
            <a:fld id="{294A09A9-5501-47C1-A89A-A340965A2BE2}" type="slidenum">
              <a:rPr lang="en-GB" smtClean="0"/>
              <a:t>25</a:t>
            </a:fld>
            <a:endParaRPr lang="en-GB" dirty="0"/>
          </a:p>
        </p:txBody>
      </p:sp>
      <p:sp>
        <p:nvSpPr>
          <p:cNvPr id="5" name="Text Placeholder 4">
            <a:extLst>
              <a:ext uri="{FF2B5EF4-FFF2-40B4-BE49-F238E27FC236}">
                <a16:creationId xmlns:a16="http://schemas.microsoft.com/office/drawing/2014/main" id="{98924E39-CBDE-A394-433A-0476373098E8}"/>
              </a:ext>
            </a:extLst>
          </p:cNvPr>
          <p:cNvSpPr>
            <a:spLocks noGrp="1"/>
          </p:cNvSpPr>
          <p:nvPr>
            <p:ph type="body" idx="1"/>
          </p:nvPr>
        </p:nvSpPr>
        <p:spPr>
          <a:xfrm>
            <a:off x="5376005" y="848339"/>
            <a:ext cx="5065776" cy="448056"/>
          </a:xfrm>
        </p:spPr>
        <p:txBody>
          <a:bodyPr>
            <a:noAutofit/>
          </a:bodyPr>
          <a:lstStyle/>
          <a:p>
            <a:r>
              <a:rPr lang="en-GB" sz="2800" dirty="0"/>
              <a:t>Road Safety</a:t>
            </a:r>
          </a:p>
        </p:txBody>
      </p:sp>
      <p:sp>
        <p:nvSpPr>
          <p:cNvPr id="6" name="Content Placeholder 5">
            <a:extLst>
              <a:ext uri="{FF2B5EF4-FFF2-40B4-BE49-F238E27FC236}">
                <a16:creationId xmlns:a16="http://schemas.microsoft.com/office/drawing/2014/main" id="{29B3BA90-9015-18CE-E05A-B0D64CA07A6E}"/>
              </a:ext>
            </a:extLst>
          </p:cNvPr>
          <p:cNvSpPr>
            <a:spLocks noGrp="1"/>
          </p:cNvSpPr>
          <p:nvPr>
            <p:ph sz="half" idx="2"/>
          </p:nvPr>
        </p:nvSpPr>
        <p:spPr>
          <a:xfrm>
            <a:off x="5374545" y="1296395"/>
            <a:ext cx="5065776" cy="1554480"/>
          </a:xfrm>
        </p:spPr>
        <p:txBody>
          <a:bodyPr>
            <a:normAutofit/>
          </a:bodyPr>
          <a:lstStyle/>
          <a:p>
            <a:r>
              <a:rPr lang="en-GB" sz="2000" dirty="0"/>
              <a:t>Establish Traffic Speed Management team to reduce speed of traffic through village and address danger points with mirrors</a:t>
            </a:r>
          </a:p>
          <a:p>
            <a:pPr lvl="1"/>
            <a:endParaRPr lang="en-GB" sz="2000" dirty="0"/>
          </a:p>
        </p:txBody>
      </p:sp>
      <p:sp>
        <p:nvSpPr>
          <p:cNvPr id="7" name="Text Placeholder 6">
            <a:extLst>
              <a:ext uri="{FF2B5EF4-FFF2-40B4-BE49-F238E27FC236}">
                <a16:creationId xmlns:a16="http://schemas.microsoft.com/office/drawing/2014/main" id="{93FDCECF-B07C-1276-3754-06C8BFA53DA0}"/>
              </a:ext>
            </a:extLst>
          </p:cNvPr>
          <p:cNvSpPr>
            <a:spLocks noGrp="1"/>
          </p:cNvSpPr>
          <p:nvPr>
            <p:ph type="body" sz="quarter" idx="3"/>
          </p:nvPr>
        </p:nvSpPr>
        <p:spPr>
          <a:xfrm>
            <a:off x="5374545" y="2887451"/>
            <a:ext cx="5065776" cy="448056"/>
          </a:xfrm>
        </p:spPr>
        <p:txBody>
          <a:bodyPr>
            <a:noAutofit/>
          </a:bodyPr>
          <a:lstStyle/>
          <a:p>
            <a:r>
              <a:rPr lang="en-GB" sz="2800" dirty="0"/>
              <a:t>Chetnole Halt</a:t>
            </a:r>
          </a:p>
        </p:txBody>
      </p:sp>
      <p:sp>
        <p:nvSpPr>
          <p:cNvPr id="8" name="Content Placeholder 7">
            <a:extLst>
              <a:ext uri="{FF2B5EF4-FFF2-40B4-BE49-F238E27FC236}">
                <a16:creationId xmlns:a16="http://schemas.microsoft.com/office/drawing/2014/main" id="{5A81AE8E-3422-2CD1-8EAA-39BA175D41EB}"/>
              </a:ext>
            </a:extLst>
          </p:cNvPr>
          <p:cNvSpPr>
            <a:spLocks noGrp="1"/>
          </p:cNvSpPr>
          <p:nvPr>
            <p:ph sz="quarter" idx="4"/>
          </p:nvPr>
        </p:nvSpPr>
        <p:spPr>
          <a:xfrm>
            <a:off x="5374545" y="3317219"/>
            <a:ext cx="5065776" cy="1408176"/>
          </a:xfrm>
        </p:spPr>
        <p:txBody>
          <a:bodyPr/>
          <a:lstStyle/>
          <a:p>
            <a:r>
              <a:rPr lang="en-GB" sz="2000" dirty="0"/>
              <a:t>Secure Step-free Access &amp; Car Parking at Chetnole Halt</a:t>
            </a:r>
          </a:p>
          <a:p>
            <a:pPr marL="457200" lvl="1" indent="0">
              <a:buNone/>
            </a:pPr>
            <a:endParaRPr lang="en-GB" sz="1800" dirty="0"/>
          </a:p>
        </p:txBody>
      </p:sp>
      <p:sp>
        <p:nvSpPr>
          <p:cNvPr id="9" name="Text Placeholder 8">
            <a:extLst>
              <a:ext uri="{FF2B5EF4-FFF2-40B4-BE49-F238E27FC236}">
                <a16:creationId xmlns:a16="http://schemas.microsoft.com/office/drawing/2014/main" id="{99C2C933-639C-7290-F7F6-212F53E51EDB}"/>
              </a:ext>
            </a:extLst>
          </p:cNvPr>
          <p:cNvSpPr>
            <a:spLocks noGrp="1"/>
          </p:cNvSpPr>
          <p:nvPr>
            <p:ph type="body" sz="quarter" idx="13"/>
          </p:nvPr>
        </p:nvSpPr>
        <p:spPr/>
        <p:txBody>
          <a:bodyPr>
            <a:normAutofit/>
          </a:bodyPr>
          <a:lstStyle/>
          <a:p>
            <a:r>
              <a:rPr lang="en-GB" sz="7200" dirty="0"/>
              <a:t>Transport</a:t>
            </a:r>
          </a:p>
        </p:txBody>
      </p:sp>
      <p:sp>
        <p:nvSpPr>
          <p:cNvPr id="12" name="Text Placeholder 4">
            <a:extLst>
              <a:ext uri="{FF2B5EF4-FFF2-40B4-BE49-F238E27FC236}">
                <a16:creationId xmlns:a16="http://schemas.microsoft.com/office/drawing/2014/main" id="{89E4677B-FA84-2475-43C7-E3D17D1AD8DA}"/>
              </a:ext>
            </a:extLst>
          </p:cNvPr>
          <p:cNvSpPr txBox="1">
            <a:spLocks/>
          </p:cNvSpPr>
          <p:nvPr/>
        </p:nvSpPr>
        <p:spPr>
          <a:xfrm>
            <a:off x="5374545" y="4539605"/>
            <a:ext cx="5065776" cy="448056"/>
          </a:xfrm>
          <a:prstGeom prst="rect">
            <a:avLst/>
          </a:prstGeom>
        </p:spPr>
        <p:txBody>
          <a:bodyPr vert="horz" lIns="91440" tIns="45720" rIns="91440" bIns="45720" rtlCol="0" anchor="b">
            <a:normAutofit lnSpcReduction="10000"/>
          </a:bodyPr>
          <a:lstStyle>
            <a:defPPr>
              <a:defRPr lang="en-GB"/>
            </a:defPPr>
            <a:lvl1pPr marL="0" indent="0" algn="l" defTabSz="914400" rtl="0" eaLnBrk="1" latinLnBrk="0" hangingPunct="1">
              <a:lnSpc>
                <a:spcPct val="90000"/>
              </a:lnSpc>
              <a:spcBef>
                <a:spcPts val="1000"/>
              </a:spcBef>
              <a:buClr>
                <a:srgbClr val="73292A"/>
              </a:buClr>
              <a:buFont typeface="Arial" panose="020B0604020202020204" pitchFamily="34" charset="0"/>
              <a:buNone/>
              <a:defRPr lang="en-GB" sz="2000" b="0" kern="1200">
                <a:solidFill>
                  <a:schemeClr val="accent3"/>
                </a:solidFill>
                <a:latin typeface="+mj-lt"/>
                <a:ea typeface="+mn-ea"/>
                <a:cs typeface="+mn-cs"/>
              </a:defRPr>
            </a:lvl1pPr>
            <a:lvl2pPr marL="457200" indent="0" algn="l" defTabSz="914400" rtl="0" eaLnBrk="1" latinLnBrk="0" hangingPunct="1">
              <a:lnSpc>
                <a:spcPct val="90000"/>
              </a:lnSpc>
              <a:spcBef>
                <a:spcPts val="500"/>
              </a:spcBef>
              <a:buClr>
                <a:srgbClr val="73292A"/>
              </a:buClr>
              <a:buFont typeface="Arial" panose="020B0604020202020204" pitchFamily="34" charset="0"/>
              <a:buNone/>
              <a:defRPr lang="en-GB" sz="2000" b="1" kern="1200">
                <a:solidFill>
                  <a:schemeClr val="accent3"/>
                </a:solidFill>
                <a:latin typeface="+mn-lt"/>
                <a:ea typeface="+mn-ea"/>
                <a:cs typeface="+mn-cs"/>
              </a:defRPr>
            </a:lvl2pPr>
            <a:lvl3pPr marL="914400" indent="0" algn="l" defTabSz="914400" rtl="0" eaLnBrk="1" latinLnBrk="0" hangingPunct="1">
              <a:lnSpc>
                <a:spcPct val="90000"/>
              </a:lnSpc>
              <a:spcBef>
                <a:spcPts val="500"/>
              </a:spcBef>
              <a:buClr>
                <a:srgbClr val="73292A"/>
              </a:buClr>
              <a:buFont typeface="Arial" panose="020B0604020202020204" pitchFamily="34" charset="0"/>
              <a:buNone/>
              <a:defRPr lang="en-GB" sz="1800" b="1" kern="1200">
                <a:solidFill>
                  <a:schemeClr val="accent3"/>
                </a:solidFill>
                <a:latin typeface="+mn-lt"/>
                <a:ea typeface="+mn-ea"/>
                <a:cs typeface="+mn-cs"/>
              </a:defRPr>
            </a:lvl3pPr>
            <a:lvl4pPr marL="1371600" indent="0" algn="l" defTabSz="914400" rtl="0" eaLnBrk="1" latinLnBrk="0" hangingPunct="1">
              <a:lnSpc>
                <a:spcPct val="90000"/>
              </a:lnSpc>
              <a:spcBef>
                <a:spcPts val="500"/>
              </a:spcBef>
              <a:buClr>
                <a:srgbClr val="73292A"/>
              </a:buClr>
              <a:buFont typeface="Arial" panose="020B0604020202020204" pitchFamily="34" charset="0"/>
              <a:buNone/>
              <a:defRPr lang="en-GB" sz="1600" b="1" kern="1200">
                <a:solidFill>
                  <a:schemeClr val="accent3"/>
                </a:solidFill>
                <a:latin typeface="+mn-lt"/>
                <a:ea typeface="+mn-ea"/>
                <a:cs typeface="+mn-cs"/>
              </a:defRPr>
            </a:lvl4pPr>
            <a:lvl5pPr marL="1828800" indent="0" algn="l" defTabSz="914400" rtl="0" eaLnBrk="1" latinLnBrk="0" hangingPunct="1">
              <a:lnSpc>
                <a:spcPct val="90000"/>
              </a:lnSpc>
              <a:spcBef>
                <a:spcPts val="500"/>
              </a:spcBef>
              <a:buClr>
                <a:srgbClr val="73292A"/>
              </a:buClr>
              <a:buFont typeface="Arial" panose="020B0604020202020204" pitchFamily="34" charset="0"/>
              <a:buNone/>
              <a:defRPr lang="en-GB" sz="1600" b="1" kern="1200">
                <a:solidFill>
                  <a:schemeClr val="accent3"/>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9pPr>
          </a:lstStyle>
          <a:p>
            <a:r>
              <a:rPr lang="en-GB" sz="2800" dirty="0"/>
              <a:t>Flooding Danger Spots</a:t>
            </a:r>
          </a:p>
        </p:txBody>
      </p:sp>
      <p:sp>
        <p:nvSpPr>
          <p:cNvPr id="13" name="Content Placeholder 5">
            <a:extLst>
              <a:ext uri="{FF2B5EF4-FFF2-40B4-BE49-F238E27FC236}">
                <a16:creationId xmlns:a16="http://schemas.microsoft.com/office/drawing/2014/main" id="{23060D0E-9223-2769-B218-918F4FA8B482}"/>
              </a:ext>
            </a:extLst>
          </p:cNvPr>
          <p:cNvSpPr txBox="1">
            <a:spLocks/>
          </p:cNvSpPr>
          <p:nvPr/>
        </p:nvSpPr>
        <p:spPr>
          <a:xfrm>
            <a:off x="5373085" y="4987661"/>
            <a:ext cx="5065776" cy="818966"/>
          </a:xfrm>
          <a:prstGeom prst="rect">
            <a:avLst/>
          </a:prstGeom>
        </p:spPr>
        <p:txBody>
          <a:bodyPr vert="horz" lIns="91440" tIns="45720" rIns="91440" bIns="45720" rtlCol="0">
            <a:normAutofit/>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1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12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r>
              <a:rPr lang="en-GB" sz="2000" dirty="0"/>
              <a:t>Implement traffic barriers at Deep Ford Lane to prevent through traffic during flooding</a:t>
            </a:r>
          </a:p>
        </p:txBody>
      </p:sp>
      <p:sp>
        <p:nvSpPr>
          <p:cNvPr id="14" name="Flowchart: Connector 13">
            <a:extLst>
              <a:ext uri="{FF2B5EF4-FFF2-40B4-BE49-F238E27FC236}">
                <a16:creationId xmlns:a16="http://schemas.microsoft.com/office/drawing/2014/main" id="{715B5A80-EB80-B91B-C5EE-89B3A4D22993}"/>
              </a:ext>
            </a:extLst>
          </p:cNvPr>
          <p:cNvSpPr/>
          <p:nvPr/>
        </p:nvSpPr>
        <p:spPr>
          <a:xfrm>
            <a:off x="4585716" y="3421380"/>
            <a:ext cx="476250" cy="381000"/>
          </a:xfrm>
          <a:prstGeom prst="flowChartConnector">
            <a:avLst/>
          </a:prstGeom>
          <a:solidFill>
            <a:schemeClr val="tx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L</a:t>
            </a:r>
          </a:p>
        </p:txBody>
      </p:sp>
      <p:sp>
        <p:nvSpPr>
          <p:cNvPr id="15" name="Flowchart: Connector 14">
            <a:extLst>
              <a:ext uri="{FF2B5EF4-FFF2-40B4-BE49-F238E27FC236}">
                <a16:creationId xmlns:a16="http://schemas.microsoft.com/office/drawing/2014/main" id="{33BB218F-2C4F-F97A-BDA4-BAA35CE0CD72}"/>
              </a:ext>
            </a:extLst>
          </p:cNvPr>
          <p:cNvSpPr/>
          <p:nvPr/>
        </p:nvSpPr>
        <p:spPr>
          <a:xfrm>
            <a:off x="4608655" y="1425584"/>
            <a:ext cx="476250" cy="381000"/>
          </a:xfrm>
          <a:prstGeom prst="flowChartConnector">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M</a:t>
            </a:r>
          </a:p>
        </p:txBody>
      </p:sp>
      <p:sp>
        <p:nvSpPr>
          <p:cNvPr id="16" name="Flowchart: Connector 15">
            <a:extLst>
              <a:ext uri="{FF2B5EF4-FFF2-40B4-BE49-F238E27FC236}">
                <a16:creationId xmlns:a16="http://schemas.microsoft.com/office/drawing/2014/main" id="{970FE1E3-5466-CE59-1527-CBF2D1D03DCE}"/>
              </a:ext>
            </a:extLst>
          </p:cNvPr>
          <p:cNvSpPr/>
          <p:nvPr/>
        </p:nvSpPr>
        <p:spPr>
          <a:xfrm>
            <a:off x="4608655" y="5140334"/>
            <a:ext cx="476250" cy="381000"/>
          </a:xfrm>
          <a:prstGeom prst="flowChartConnector">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M</a:t>
            </a:r>
          </a:p>
        </p:txBody>
      </p:sp>
      <p:sp>
        <p:nvSpPr>
          <p:cNvPr id="17" name="TextBox 16">
            <a:extLst>
              <a:ext uri="{FF2B5EF4-FFF2-40B4-BE49-F238E27FC236}">
                <a16:creationId xmlns:a16="http://schemas.microsoft.com/office/drawing/2014/main" id="{51E751F1-6B9E-2505-842B-BDE500AA4100}"/>
              </a:ext>
            </a:extLst>
          </p:cNvPr>
          <p:cNvSpPr txBox="1"/>
          <p:nvPr/>
        </p:nvSpPr>
        <p:spPr>
          <a:xfrm>
            <a:off x="269748" y="5204273"/>
            <a:ext cx="3922776" cy="923330"/>
          </a:xfrm>
          <a:prstGeom prst="rect">
            <a:avLst/>
          </a:prstGeom>
          <a:noFill/>
        </p:spPr>
        <p:txBody>
          <a:bodyPr wrap="square" rtlCol="0">
            <a:spAutoFit/>
          </a:bodyPr>
          <a:lstStyle/>
          <a:p>
            <a:r>
              <a:rPr lang="en-GB" dirty="0"/>
              <a:t>	</a:t>
            </a:r>
            <a:r>
              <a:rPr lang="en-GB" b="1" dirty="0"/>
              <a:t>Short</a:t>
            </a:r>
            <a:r>
              <a:rPr lang="en-GB" dirty="0"/>
              <a:t> Term c.6 months</a:t>
            </a:r>
          </a:p>
          <a:p>
            <a:r>
              <a:rPr lang="en-GB" dirty="0"/>
              <a:t>	</a:t>
            </a:r>
            <a:r>
              <a:rPr lang="en-GB" b="1" dirty="0"/>
              <a:t>Medium</a:t>
            </a:r>
            <a:r>
              <a:rPr lang="en-GB" dirty="0"/>
              <a:t> Term 6 – 18 months</a:t>
            </a:r>
          </a:p>
          <a:p>
            <a:r>
              <a:rPr lang="en-GB" dirty="0"/>
              <a:t>	</a:t>
            </a:r>
            <a:r>
              <a:rPr lang="en-GB" b="1" dirty="0"/>
              <a:t>Long</a:t>
            </a:r>
            <a:r>
              <a:rPr lang="en-GB" dirty="0"/>
              <a:t> Term 18 months – 3 year</a:t>
            </a:r>
          </a:p>
        </p:txBody>
      </p:sp>
      <p:sp>
        <p:nvSpPr>
          <p:cNvPr id="18" name="Flowchart: Connector 17">
            <a:extLst>
              <a:ext uri="{FF2B5EF4-FFF2-40B4-BE49-F238E27FC236}">
                <a16:creationId xmlns:a16="http://schemas.microsoft.com/office/drawing/2014/main" id="{B385C14C-747B-EA7B-4882-D5B0B5CA3CE6}"/>
              </a:ext>
            </a:extLst>
          </p:cNvPr>
          <p:cNvSpPr/>
          <p:nvPr/>
        </p:nvSpPr>
        <p:spPr>
          <a:xfrm>
            <a:off x="441232" y="5212154"/>
            <a:ext cx="311243" cy="293296"/>
          </a:xfrm>
          <a:prstGeom prst="flowChartConnector">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S</a:t>
            </a:r>
          </a:p>
        </p:txBody>
      </p:sp>
      <p:sp>
        <p:nvSpPr>
          <p:cNvPr id="19" name="Flowchart: Connector 18">
            <a:extLst>
              <a:ext uri="{FF2B5EF4-FFF2-40B4-BE49-F238E27FC236}">
                <a16:creationId xmlns:a16="http://schemas.microsoft.com/office/drawing/2014/main" id="{02FC662C-69AA-F2C0-EA47-DB3DFA3D7EE2}"/>
              </a:ext>
            </a:extLst>
          </p:cNvPr>
          <p:cNvSpPr/>
          <p:nvPr/>
        </p:nvSpPr>
        <p:spPr>
          <a:xfrm>
            <a:off x="463915" y="5513331"/>
            <a:ext cx="311243" cy="293296"/>
          </a:xfrm>
          <a:prstGeom prst="flowChartConnector">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M</a:t>
            </a:r>
          </a:p>
        </p:txBody>
      </p:sp>
      <p:sp>
        <p:nvSpPr>
          <p:cNvPr id="20" name="Flowchart: Connector 19">
            <a:extLst>
              <a:ext uri="{FF2B5EF4-FFF2-40B4-BE49-F238E27FC236}">
                <a16:creationId xmlns:a16="http://schemas.microsoft.com/office/drawing/2014/main" id="{C4F9987E-3E83-B0EE-CC1C-CFFB5651FD46}"/>
              </a:ext>
            </a:extLst>
          </p:cNvPr>
          <p:cNvSpPr/>
          <p:nvPr/>
        </p:nvSpPr>
        <p:spPr>
          <a:xfrm>
            <a:off x="441232" y="5822389"/>
            <a:ext cx="311243" cy="293296"/>
          </a:xfrm>
          <a:prstGeom prst="flowChartConnector">
            <a:avLst/>
          </a:prstGeom>
          <a:solidFill>
            <a:schemeClr val="tx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L</a:t>
            </a:r>
          </a:p>
        </p:txBody>
      </p:sp>
      <p:sp>
        <p:nvSpPr>
          <p:cNvPr id="2" name="Content Placeholder 5">
            <a:extLst>
              <a:ext uri="{FF2B5EF4-FFF2-40B4-BE49-F238E27FC236}">
                <a16:creationId xmlns:a16="http://schemas.microsoft.com/office/drawing/2014/main" id="{27107049-6C36-D852-87C6-025D947221BE}"/>
              </a:ext>
            </a:extLst>
          </p:cNvPr>
          <p:cNvSpPr txBox="1">
            <a:spLocks/>
          </p:cNvSpPr>
          <p:nvPr/>
        </p:nvSpPr>
        <p:spPr>
          <a:xfrm>
            <a:off x="10290344" y="2978611"/>
            <a:ext cx="1603966" cy="1076362"/>
          </a:xfrm>
          <a:prstGeom prst="rect">
            <a:avLst/>
          </a:prstGeom>
        </p:spPr>
        <p:txBody>
          <a:bodyPr vert="horz" lIns="91440" tIns="45720" rIns="91440" bIns="45720" rtlCol="0">
            <a:normAutofit/>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1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12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buNone/>
            </a:pPr>
            <a:r>
              <a:rPr lang="en-GB" sz="1800" b="1" dirty="0"/>
              <a:t>Who:</a:t>
            </a:r>
          </a:p>
          <a:p>
            <a:pPr marL="0" indent="0">
              <a:buNone/>
            </a:pPr>
            <a:r>
              <a:rPr lang="en-GB" sz="1800" dirty="0"/>
              <a:t>Friends of Chetnole Halt.</a:t>
            </a:r>
          </a:p>
        </p:txBody>
      </p:sp>
      <p:sp>
        <p:nvSpPr>
          <p:cNvPr id="10" name="Content Placeholder 5">
            <a:extLst>
              <a:ext uri="{FF2B5EF4-FFF2-40B4-BE49-F238E27FC236}">
                <a16:creationId xmlns:a16="http://schemas.microsoft.com/office/drawing/2014/main" id="{BB7FD713-B043-891B-BEE2-39BA3CED2EEC}"/>
              </a:ext>
            </a:extLst>
          </p:cNvPr>
          <p:cNvSpPr txBox="1">
            <a:spLocks/>
          </p:cNvSpPr>
          <p:nvPr/>
        </p:nvSpPr>
        <p:spPr>
          <a:xfrm>
            <a:off x="10318286" y="4604696"/>
            <a:ext cx="1727534" cy="1587063"/>
          </a:xfrm>
          <a:prstGeom prst="rect">
            <a:avLst/>
          </a:prstGeom>
        </p:spPr>
        <p:txBody>
          <a:bodyPr vert="horz" lIns="91440" tIns="45720" rIns="91440" bIns="45720" rtlCol="0">
            <a:normAutofit fontScale="92500" lnSpcReduction="10000"/>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1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12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buNone/>
            </a:pPr>
            <a:r>
              <a:rPr lang="en-GB" sz="1800" b="1" dirty="0"/>
              <a:t>Who:</a:t>
            </a:r>
          </a:p>
          <a:p>
            <a:pPr marL="0" indent="0">
              <a:buNone/>
            </a:pPr>
            <a:r>
              <a:rPr lang="en-GB" sz="1800" dirty="0"/>
              <a:t>Flood </a:t>
            </a:r>
            <a:br>
              <a:rPr lang="en-GB" sz="1800" dirty="0"/>
            </a:br>
            <a:r>
              <a:rPr lang="en-GB" sz="1800" dirty="0"/>
              <a:t>Warden &amp; WRIG (Wriggle Valley </a:t>
            </a:r>
            <a:r>
              <a:rPr lang="en-GB" sz="1800" dirty="0" err="1"/>
              <a:t>Improvemenjt</a:t>
            </a:r>
            <a:r>
              <a:rPr lang="en-GB" sz="1800" dirty="0"/>
              <a:t> Group).</a:t>
            </a:r>
          </a:p>
          <a:p>
            <a:pPr marL="0" indent="0">
              <a:buNone/>
            </a:pPr>
            <a:endParaRPr lang="en-GB" sz="1800" dirty="0"/>
          </a:p>
        </p:txBody>
      </p:sp>
      <p:sp>
        <p:nvSpPr>
          <p:cNvPr id="11" name="Content Placeholder 5">
            <a:extLst>
              <a:ext uri="{FF2B5EF4-FFF2-40B4-BE49-F238E27FC236}">
                <a16:creationId xmlns:a16="http://schemas.microsoft.com/office/drawing/2014/main" id="{5A464F7B-0B82-50FB-D0B7-DB8AE96C8020}"/>
              </a:ext>
            </a:extLst>
          </p:cNvPr>
          <p:cNvSpPr txBox="1">
            <a:spLocks/>
          </p:cNvSpPr>
          <p:nvPr/>
        </p:nvSpPr>
        <p:spPr>
          <a:xfrm>
            <a:off x="10332962" y="1070728"/>
            <a:ext cx="1603966" cy="1076362"/>
          </a:xfrm>
          <a:prstGeom prst="rect">
            <a:avLst/>
          </a:prstGeom>
        </p:spPr>
        <p:txBody>
          <a:bodyPr vert="horz" lIns="91440" tIns="45720" rIns="91440" bIns="45720" rtlCol="0">
            <a:normAutofit/>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1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12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buNone/>
            </a:pPr>
            <a:r>
              <a:rPr lang="en-GB" sz="1800" b="1" dirty="0"/>
              <a:t>Who:</a:t>
            </a:r>
          </a:p>
          <a:p>
            <a:pPr marL="0" indent="0">
              <a:buNone/>
            </a:pPr>
            <a:r>
              <a:rPr lang="en-GB" sz="1800" dirty="0"/>
              <a:t>Speed watch volunteers.</a:t>
            </a:r>
          </a:p>
        </p:txBody>
      </p:sp>
    </p:spTree>
    <p:extLst>
      <p:ext uri="{BB962C8B-B14F-4D97-AF65-F5344CB8AC3E}">
        <p14:creationId xmlns:p14="http://schemas.microsoft.com/office/powerpoint/2010/main" val="35087720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9931094-0EDF-CB18-BFFC-138F691D77C8}"/>
              </a:ext>
            </a:extLst>
          </p:cNvPr>
          <p:cNvSpPr>
            <a:spLocks noGrp="1"/>
          </p:cNvSpPr>
          <p:nvPr>
            <p:ph type="ftr" sz="quarter" idx="11"/>
          </p:nvPr>
        </p:nvSpPr>
        <p:spPr/>
        <p:txBody>
          <a:bodyPr/>
          <a:lstStyle/>
          <a:p>
            <a:pPr rtl="0"/>
            <a:r>
              <a:rPr lang="en-GB"/>
              <a:t>Chetnole &amp; Stockwood Parish Plan in 2023</a:t>
            </a:r>
            <a:endParaRPr lang="en-GB" dirty="0"/>
          </a:p>
        </p:txBody>
      </p:sp>
      <p:sp>
        <p:nvSpPr>
          <p:cNvPr id="4" name="Slide Number Placeholder 3">
            <a:extLst>
              <a:ext uri="{FF2B5EF4-FFF2-40B4-BE49-F238E27FC236}">
                <a16:creationId xmlns:a16="http://schemas.microsoft.com/office/drawing/2014/main" id="{B0F607A7-221A-33DC-DF2F-67442DB0BF27}"/>
              </a:ext>
            </a:extLst>
          </p:cNvPr>
          <p:cNvSpPr>
            <a:spLocks noGrp="1"/>
          </p:cNvSpPr>
          <p:nvPr>
            <p:ph type="sldNum" sz="quarter" idx="12"/>
          </p:nvPr>
        </p:nvSpPr>
        <p:spPr/>
        <p:txBody>
          <a:bodyPr/>
          <a:lstStyle/>
          <a:p>
            <a:pPr rtl="0"/>
            <a:fld id="{294A09A9-5501-47C1-A89A-A340965A2BE2}" type="slidenum">
              <a:rPr lang="en-GB" smtClean="0"/>
              <a:t>26</a:t>
            </a:fld>
            <a:endParaRPr lang="en-GB" dirty="0"/>
          </a:p>
        </p:txBody>
      </p:sp>
      <p:sp>
        <p:nvSpPr>
          <p:cNvPr id="5" name="Text Placeholder 4">
            <a:extLst>
              <a:ext uri="{FF2B5EF4-FFF2-40B4-BE49-F238E27FC236}">
                <a16:creationId xmlns:a16="http://schemas.microsoft.com/office/drawing/2014/main" id="{98924E39-CBDE-A394-433A-0476373098E8}"/>
              </a:ext>
            </a:extLst>
          </p:cNvPr>
          <p:cNvSpPr>
            <a:spLocks noGrp="1"/>
          </p:cNvSpPr>
          <p:nvPr>
            <p:ph type="body" idx="1"/>
          </p:nvPr>
        </p:nvSpPr>
        <p:spPr>
          <a:xfrm>
            <a:off x="5338683" y="447123"/>
            <a:ext cx="5065776" cy="448056"/>
          </a:xfrm>
        </p:spPr>
        <p:txBody>
          <a:bodyPr>
            <a:normAutofit/>
          </a:bodyPr>
          <a:lstStyle/>
          <a:p>
            <a:r>
              <a:rPr lang="en-GB" sz="2400" dirty="0"/>
              <a:t>Biodiversity &amp; Sustainability</a:t>
            </a:r>
          </a:p>
        </p:txBody>
      </p:sp>
      <p:sp>
        <p:nvSpPr>
          <p:cNvPr id="6" name="Content Placeholder 5">
            <a:extLst>
              <a:ext uri="{FF2B5EF4-FFF2-40B4-BE49-F238E27FC236}">
                <a16:creationId xmlns:a16="http://schemas.microsoft.com/office/drawing/2014/main" id="{29B3BA90-9015-18CE-E05A-B0D64CA07A6E}"/>
              </a:ext>
            </a:extLst>
          </p:cNvPr>
          <p:cNvSpPr>
            <a:spLocks noGrp="1"/>
          </p:cNvSpPr>
          <p:nvPr>
            <p:ph sz="half" idx="2"/>
          </p:nvPr>
        </p:nvSpPr>
        <p:spPr>
          <a:xfrm>
            <a:off x="5337223" y="895179"/>
            <a:ext cx="5065776" cy="1554480"/>
          </a:xfrm>
        </p:spPr>
        <p:txBody>
          <a:bodyPr>
            <a:normAutofit fontScale="92500" lnSpcReduction="10000"/>
          </a:bodyPr>
          <a:lstStyle/>
          <a:p>
            <a:r>
              <a:rPr lang="en-GB" sz="1800" dirty="0"/>
              <a:t>Research &amp; secure a community scheme with providers of renewables &amp; home energy efficiency measures to enable residents to reduce their carbon footprints</a:t>
            </a:r>
          </a:p>
          <a:p>
            <a:r>
              <a:rPr lang="en-GB" sz="1800" dirty="0"/>
              <a:t>Identify &amp; Action methods to improve Biodiversity i.e. Hedgerows Management &amp; Tree Planting</a:t>
            </a:r>
          </a:p>
        </p:txBody>
      </p:sp>
      <p:sp>
        <p:nvSpPr>
          <p:cNvPr id="7" name="Text Placeholder 6">
            <a:extLst>
              <a:ext uri="{FF2B5EF4-FFF2-40B4-BE49-F238E27FC236}">
                <a16:creationId xmlns:a16="http://schemas.microsoft.com/office/drawing/2014/main" id="{93FDCECF-B07C-1276-3754-06C8BFA53DA0}"/>
              </a:ext>
            </a:extLst>
          </p:cNvPr>
          <p:cNvSpPr>
            <a:spLocks noGrp="1"/>
          </p:cNvSpPr>
          <p:nvPr>
            <p:ph type="body" sz="quarter" idx="3"/>
          </p:nvPr>
        </p:nvSpPr>
        <p:spPr>
          <a:xfrm>
            <a:off x="5337223" y="2719763"/>
            <a:ext cx="5065776" cy="448056"/>
          </a:xfrm>
        </p:spPr>
        <p:txBody>
          <a:bodyPr>
            <a:normAutofit/>
          </a:bodyPr>
          <a:lstStyle/>
          <a:p>
            <a:r>
              <a:rPr lang="en-GB" sz="2400" dirty="0"/>
              <a:t>Village Environment</a:t>
            </a:r>
          </a:p>
        </p:txBody>
      </p:sp>
      <p:sp>
        <p:nvSpPr>
          <p:cNvPr id="8" name="Content Placeholder 7">
            <a:extLst>
              <a:ext uri="{FF2B5EF4-FFF2-40B4-BE49-F238E27FC236}">
                <a16:creationId xmlns:a16="http://schemas.microsoft.com/office/drawing/2014/main" id="{5A81AE8E-3422-2CD1-8EAA-39BA175D41EB}"/>
              </a:ext>
            </a:extLst>
          </p:cNvPr>
          <p:cNvSpPr>
            <a:spLocks noGrp="1"/>
          </p:cNvSpPr>
          <p:nvPr>
            <p:ph sz="quarter" idx="4"/>
          </p:nvPr>
        </p:nvSpPr>
        <p:spPr>
          <a:xfrm>
            <a:off x="5337223" y="3149531"/>
            <a:ext cx="5065776" cy="1408176"/>
          </a:xfrm>
        </p:spPr>
        <p:txBody>
          <a:bodyPr/>
          <a:lstStyle/>
          <a:p>
            <a:r>
              <a:rPr lang="en-GB" sz="1800" dirty="0"/>
              <a:t>Litter Picking Team to carry out periodic litter picks</a:t>
            </a:r>
          </a:p>
          <a:p>
            <a:endParaRPr lang="en-GB" sz="1800" dirty="0"/>
          </a:p>
          <a:p>
            <a:r>
              <a:rPr lang="en-GB" sz="1800" dirty="0"/>
              <a:t>Footpath clearance &amp; signposting, and reporting of issues to Dorset Council</a:t>
            </a:r>
          </a:p>
          <a:p>
            <a:pPr marL="457200" lvl="1" indent="0">
              <a:buNone/>
            </a:pPr>
            <a:endParaRPr lang="en-GB" sz="1600" dirty="0"/>
          </a:p>
        </p:txBody>
      </p:sp>
      <p:sp>
        <p:nvSpPr>
          <p:cNvPr id="9" name="Text Placeholder 8">
            <a:extLst>
              <a:ext uri="{FF2B5EF4-FFF2-40B4-BE49-F238E27FC236}">
                <a16:creationId xmlns:a16="http://schemas.microsoft.com/office/drawing/2014/main" id="{99C2C933-639C-7290-F7F6-212F53E51EDB}"/>
              </a:ext>
            </a:extLst>
          </p:cNvPr>
          <p:cNvSpPr>
            <a:spLocks noGrp="1"/>
          </p:cNvSpPr>
          <p:nvPr>
            <p:ph type="body" sz="quarter" idx="13"/>
          </p:nvPr>
        </p:nvSpPr>
        <p:spPr/>
        <p:txBody>
          <a:bodyPr>
            <a:normAutofit/>
          </a:bodyPr>
          <a:lstStyle/>
          <a:p>
            <a:r>
              <a:rPr lang="en-GB" sz="5400" dirty="0"/>
              <a:t>Environment</a:t>
            </a:r>
          </a:p>
        </p:txBody>
      </p:sp>
      <p:sp>
        <p:nvSpPr>
          <p:cNvPr id="12" name="Text Placeholder 6">
            <a:extLst>
              <a:ext uri="{FF2B5EF4-FFF2-40B4-BE49-F238E27FC236}">
                <a16:creationId xmlns:a16="http://schemas.microsoft.com/office/drawing/2014/main" id="{ACA74E4E-F3D6-83CD-8BD7-808D664561AA}"/>
              </a:ext>
            </a:extLst>
          </p:cNvPr>
          <p:cNvSpPr txBox="1">
            <a:spLocks/>
          </p:cNvSpPr>
          <p:nvPr/>
        </p:nvSpPr>
        <p:spPr>
          <a:xfrm>
            <a:off x="5337223" y="4474161"/>
            <a:ext cx="5065776" cy="448056"/>
          </a:xfrm>
          <a:prstGeom prst="rect">
            <a:avLst/>
          </a:prstGeom>
        </p:spPr>
        <p:txBody>
          <a:bodyPr vert="horz" lIns="91440" tIns="45720" rIns="91440" bIns="45720" rtlCol="0" anchor="b">
            <a:normAutofit/>
          </a:bodyPr>
          <a:lstStyle>
            <a:defPPr>
              <a:defRPr lang="en-GB"/>
            </a:defPPr>
            <a:lvl1pPr marL="0" indent="0" algn="l" defTabSz="914400" rtl="0" eaLnBrk="1" latinLnBrk="0" hangingPunct="1">
              <a:lnSpc>
                <a:spcPct val="90000"/>
              </a:lnSpc>
              <a:spcBef>
                <a:spcPts val="1000"/>
              </a:spcBef>
              <a:buClr>
                <a:srgbClr val="73292A"/>
              </a:buClr>
              <a:buFont typeface="Arial" panose="020B0604020202020204" pitchFamily="34" charset="0"/>
              <a:buNone/>
              <a:defRPr lang="en-GB" sz="2000" b="0" kern="1200">
                <a:solidFill>
                  <a:schemeClr val="accent3"/>
                </a:solidFill>
                <a:latin typeface="+mj-lt"/>
                <a:ea typeface="+mn-ea"/>
                <a:cs typeface="+mn-cs"/>
              </a:defRPr>
            </a:lvl1pPr>
            <a:lvl2pPr marL="457200" indent="0" algn="l" defTabSz="914400" rtl="0" eaLnBrk="1" latinLnBrk="0" hangingPunct="1">
              <a:lnSpc>
                <a:spcPct val="90000"/>
              </a:lnSpc>
              <a:spcBef>
                <a:spcPts val="500"/>
              </a:spcBef>
              <a:buClr>
                <a:srgbClr val="73292A"/>
              </a:buClr>
              <a:buFont typeface="Arial" panose="020B0604020202020204" pitchFamily="34" charset="0"/>
              <a:buNone/>
              <a:defRPr lang="en-GB" sz="2000" b="1" kern="1200">
                <a:solidFill>
                  <a:schemeClr val="accent3"/>
                </a:solidFill>
                <a:latin typeface="+mn-lt"/>
                <a:ea typeface="+mn-ea"/>
                <a:cs typeface="+mn-cs"/>
              </a:defRPr>
            </a:lvl2pPr>
            <a:lvl3pPr marL="914400" indent="0" algn="l" defTabSz="914400" rtl="0" eaLnBrk="1" latinLnBrk="0" hangingPunct="1">
              <a:lnSpc>
                <a:spcPct val="90000"/>
              </a:lnSpc>
              <a:spcBef>
                <a:spcPts val="500"/>
              </a:spcBef>
              <a:buClr>
                <a:srgbClr val="73292A"/>
              </a:buClr>
              <a:buFont typeface="Arial" panose="020B0604020202020204" pitchFamily="34" charset="0"/>
              <a:buNone/>
              <a:defRPr lang="en-GB" sz="1800" b="1" kern="1200">
                <a:solidFill>
                  <a:schemeClr val="accent3"/>
                </a:solidFill>
                <a:latin typeface="+mn-lt"/>
                <a:ea typeface="+mn-ea"/>
                <a:cs typeface="+mn-cs"/>
              </a:defRPr>
            </a:lvl3pPr>
            <a:lvl4pPr marL="1371600" indent="0" algn="l" defTabSz="914400" rtl="0" eaLnBrk="1" latinLnBrk="0" hangingPunct="1">
              <a:lnSpc>
                <a:spcPct val="90000"/>
              </a:lnSpc>
              <a:spcBef>
                <a:spcPts val="500"/>
              </a:spcBef>
              <a:buClr>
                <a:srgbClr val="73292A"/>
              </a:buClr>
              <a:buFont typeface="Arial" panose="020B0604020202020204" pitchFamily="34" charset="0"/>
              <a:buNone/>
              <a:defRPr lang="en-GB" sz="1600" b="1" kern="1200">
                <a:solidFill>
                  <a:schemeClr val="accent3"/>
                </a:solidFill>
                <a:latin typeface="+mn-lt"/>
                <a:ea typeface="+mn-ea"/>
                <a:cs typeface="+mn-cs"/>
              </a:defRPr>
            </a:lvl4pPr>
            <a:lvl5pPr marL="1828800" indent="0" algn="l" defTabSz="914400" rtl="0" eaLnBrk="1" latinLnBrk="0" hangingPunct="1">
              <a:lnSpc>
                <a:spcPct val="90000"/>
              </a:lnSpc>
              <a:spcBef>
                <a:spcPts val="500"/>
              </a:spcBef>
              <a:buClr>
                <a:srgbClr val="73292A"/>
              </a:buClr>
              <a:buFont typeface="Arial" panose="020B0604020202020204" pitchFamily="34" charset="0"/>
              <a:buNone/>
              <a:defRPr lang="en-GB" sz="1600" b="1" kern="1200">
                <a:solidFill>
                  <a:schemeClr val="accent3"/>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9pPr>
          </a:lstStyle>
          <a:p>
            <a:r>
              <a:rPr lang="en-GB" sz="2400" dirty="0"/>
              <a:t>Flood Management</a:t>
            </a:r>
          </a:p>
        </p:txBody>
      </p:sp>
      <p:sp>
        <p:nvSpPr>
          <p:cNvPr id="13" name="Content Placeholder 7">
            <a:extLst>
              <a:ext uri="{FF2B5EF4-FFF2-40B4-BE49-F238E27FC236}">
                <a16:creationId xmlns:a16="http://schemas.microsoft.com/office/drawing/2014/main" id="{3460F4E7-C7BA-8E02-31BF-F6A319E3E9C4}"/>
              </a:ext>
            </a:extLst>
          </p:cNvPr>
          <p:cNvSpPr txBox="1">
            <a:spLocks/>
          </p:cNvSpPr>
          <p:nvPr/>
        </p:nvSpPr>
        <p:spPr>
          <a:xfrm>
            <a:off x="5337223" y="4903929"/>
            <a:ext cx="5065776" cy="1408176"/>
          </a:xfrm>
          <a:prstGeom prst="rect">
            <a:avLst/>
          </a:prstGeom>
        </p:spPr>
        <p:txBody>
          <a:bodyPr vert="horz" lIns="91440" tIns="45720" rIns="91440" bIns="45720" rtlCol="0">
            <a:normAutofit/>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1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12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r>
              <a:rPr lang="en-GB" sz="1800" dirty="0"/>
              <a:t>Implement methods to reduce river and surface water flooding in the Parish</a:t>
            </a:r>
          </a:p>
          <a:p>
            <a:r>
              <a:rPr lang="en-GB" sz="1800" dirty="0"/>
              <a:t>Implement methods to monitor &amp; improve water cleanliness of River Wriggle.</a:t>
            </a:r>
          </a:p>
          <a:p>
            <a:pPr marL="457200" lvl="1" indent="0">
              <a:buFont typeface="Arial" panose="020B0604020202020204" pitchFamily="34" charset="0"/>
              <a:buNone/>
            </a:pPr>
            <a:endParaRPr lang="en-GB" sz="1600" dirty="0"/>
          </a:p>
        </p:txBody>
      </p:sp>
      <p:sp>
        <p:nvSpPr>
          <p:cNvPr id="14" name="Flowchart: Connector 13">
            <a:extLst>
              <a:ext uri="{FF2B5EF4-FFF2-40B4-BE49-F238E27FC236}">
                <a16:creationId xmlns:a16="http://schemas.microsoft.com/office/drawing/2014/main" id="{5408D1CE-197D-6621-60D6-CD33B471364D}"/>
              </a:ext>
            </a:extLst>
          </p:cNvPr>
          <p:cNvSpPr/>
          <p:nvPr/>
        </p:nvSpPr>
        <p:spPr>
          <a:xfrm>
            <a:off x="4585716" y="3101086"/>
            <a:ext cx="476250" cy="381000"/>
          </a:xfrm>
          <a:prstGeom prst="flowChartConnector">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S</a:t>
            </a:r>
          </a:p>
        </p:txBody>
      </p:sp>
      <p:sp>
        <p:nvSpPr>
          <p:cNvPr id="15" name="Flowchart: Connector 14">
            <a:extLst>
              <a:ext uri="{FF2B5EF4-FFF2-40B4-BE49-F238E27FC236}">
                <a16:creationId xmlns:a16="http://schemas.microsoft.com/office/drawing/2014/main" id="{FA2A3FCE-E1A5-6A41-ADBE-6A5D9EFC18B3}"/>
              </a:ext>
            </a:extLst>
          </p:cNvPr>
          <p:cNvSpPr/>
          <p:nvPr/>
        </p:nvSpPr>
        <p:spPr>
          <a:xfrm>
            <a:off x="4585716" y="4943172"/>
            <a:ext cx="476250" cy="381000"/>
          </a:xfrm>
          <a:prstGeom prst="flowChartConnector">
            <a:avLst/>
          </a:prstGeom>
          <a:solidFill>
            <a:schemeClr val="tx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L</a:t>
            </a:r>
          </a:p>
        </p:txBody>
      </p:sp>
      <p:sp>
        <p:nvSpPr>
          <p:cNvPr id="16" name="Flowchart: Connector 15">
            <a:extLst>
              <a:ext uri="{FF2B5EF4-FFF2-40B4-BE49-F238E27FC236}">
                <a16:creationId xmlns:a16="http://schemas.microsoft.com/office/drawing/2014/main" id="{BA206724-0D97-834D-527F-40B7682F2CE2}"/>
              </a:ext>
            </a:extLst>
          </p:cNvPr>
          <p:cNvSpPr/>
          <p:nvPr/>
        </p:nvSpPr>
        <p:spPr>
          <a:xfrm>
            <a:off x="4585716" y="946715"/>
            <a:ext cx="476250" cy="381000"/>
          </a:xfrm>
          <a:prstGeom prst="flowChartConnector">
            <a:avLst/>
          </a:prstGeom>
          <a:solidFill>
            <a:schemeClr val="tx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L</a:t>
            </a:r>
          </a:p>
        </p:txBody>
      </p:sp>
      <p:sp>
        <p:nvSpPr>
          <p:cNvPr id="17" name="Flowchart: Connector 16">
            <a:extLst>
              <a:ext uri="{FF2B5EF4-FFF2-40B4-BE49-F238E27FC236}">
                <a16:creationId xmlns:a16="http://schemas.microsoft.com/office/drawing/2014/main" id="{AF0C6D39-6C2F-351C-3E12-3BC2F436238D}"/>
              </a:ext>
            </a:extLst>
          </p:cNvPr>
          <p:cNvSpPr/>
          <p:nvPr/>
        </p:nvSpPr>
        <p:spPr>
          <a:xfrm>
            <a:off x="4585716" y="1945253"/>
            <a:ext cx="476250" cy="381000"/>
          </a:xfrm>
          <a:prstGeom prst="flowChartConnector">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M</a:t>
            </a:r>
          </a:p>
        </p:txBody>
      </p:sp>
      <p:sp>
        <p:nvSpPr>
          <p:cNvPr id="18" name="Flowchart: Connector 17">
            <a:extLst>
              <a:ext uri="{FF2B5EF4-FFF2-40B4-BE49-F238E27FC236}">
                <a16:creationId xmlns:a16="http://schemas.microsoft.com/office/drawing/2014/main" id="{DBB0B18C-6757-D47B-9B6D-9DB41A1BCF5A}"/>
              </a:ext>
            </a:extLst>
          </p:cNvPr>
          <p:cNvSpPr/>
          <p:nvPr/>
        </p:nvSpPr>
        <p:spPr>
          <a:xfrm>
            <a:off x="4614292" y="5724095"/>
            <a:ext cx="476250" cy="381000"/>
          </a:xfrm>
          <a:prstGeom prst="flowChartConnector">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M</a:t>
            </a:r>
          </a:p>
        </p:txBody>
      </p:sp>
      <p:sp>
        <p:nvSpPr>
          <p:cNvPr id="19" name="TextBox 18">
            <a:extLst>
              <a:ext uri="{FF2B5EF4-FFF2-40B4-BE49-F238E27FC236}">
                <a16:creationId xmlns:a16="http://schemas.microsoft.com/office/drawing/2014/main" id="{3F98DBEE-EF61-6AE7-ECAD-FB5292A31D33}"/>
              </a:ext>
            </a:extLst>
          </p:cNvPr>
          <p:cNvSpPr txBox="1"/>
          <p:nvPr/>
        </p:nvSpPr>
        <p:spPr>
          <a:xfrm>
            <a:off x="269748" y="5204273"/>
            <a:ext cx="3922776" cy="923330"/>
          </a:xfrm>
          <a:prstGeom prst="rect">
            <a:avLst/>
          </a:prstGeom>
          <a:noFill/>
        </p:spPr>
        <p:txBody>
          <a:bodyPr wrap="square" rtlCol="0">
            <a:spAutoFit/>
          </a:bodyPr>
          <a:lstStyle/>
          <a:p>
            <a:r>
              <a:rPr lang="en-GB" dirty="0"/>
              <a:t>	</a:t>
            </a:r>
            <a:r>
              <a:rPr lang="en-GB" b="1" dirty="0"/>
              <a:t>Short</a:t>
            </a:r>
            <a:r>
              <a:rPr lang="en-GB" dirty="0"/>
              <a:t> Term c.6 months</a:t>
            </a:r>
          </a:p>
          <a:p>
            <a:r>
              <a:rPr lang="en-GB" dirty="0"/>
              <a:t>	</a:t>
            </a:r>
            <a:r>
              <a:rPr lang="en-GB" b="1" dirty="0"/>
              <a:t>Medium</a:t>
            </a:r>
            <a:r>
              <a:rPr lang="en-GB" dirty="0"/>
              <a:t> Term 6 – 18 months</a:t>
            </a:r>
          </a:p>
          <a:p>
            <a:r>
              <a:rPr lang="en-GB" dirty="0"/>
              <a:t>	</a:t>
            </a:r>
            <a:r>
              <a:rPr lang="en-GB" b="1" dirty="0"/>
              <a:t>Long</a:t>
            </a:r>
            <a:r>
              <a:rPr lang="en-GB" dirty="0"/>
              <a:t> Term 18 months – 3 year</a:t>
            </a:r>
          </a:p>
        </p:txBody>
      </p:sp>
      <p:sp>
        <p:nvSpPr>
          <p:cNvPr id="20" name="Flowchart: Connector 19">
            <a:extLst>
              <a:ext uri="{FF2B5EF4-FFF2-40B4-BE49-F238E27FC236}">
                <a16:creationId xmlns:a16="http://schemas.microsoft.com/office/drawing/2014/main" id="{14E454A7-F1BF-8A17-521F-207119A68FEE}"/>
              </a:ext>
            </a:extLst>
          </p:cNvPr>
          <p:cNvSpPr/>
          <p:nvPr/>
        </p:nvSpPr>
        <p:spPr>
          <a:xfrm>
            <a:off x="441232" y="5212154"/>
            <a:ext cx="311243" cy="293296"/>
          </a:xfrm>
          <a:prstGeom prst="flowChartConnector">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S</a:t>
            </a:r>
          </a:p>
        </p:txBody>
      </p:sp>
      <p:sp>
        <p:nvSpPr>
          <p:cNvPr id="21" name="Flowchart: Connector 20">
            <a:extLst>
              <a:ext uri="{FF2B5EF4-FFF2-40B4-BE49-F238E27FC236}">
                <a16:creationId xmlns:a16="http://schemas.microsoft.com/office/drawing/2014/main" id="{54EF5C07-98EC-D503-CE96-0637A54F6A37}"/>
              </a:ext>
            </a:extLst>
          </p:cNvPr>
          <p:cNvSpPr/>
          <p:nvPr/>
        </p:nvSpPr>
        <p:spPr>
          <a:xfrm>
            <a:off x="463915" y="5513331"/>
            <a:ext cx="311243" cy="293296"/>
          </a:xfrm>
          <a:prstGeom prst="flowChartConnector">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M</a:t>
            </a:r>
          </a:p>
        </p:txBody>
      </p:sp>
      <p:sp>
        <p:nvSpPr>
          <p:cNvPr id="22" name="Flowchart: Connector 21">
            <a:extLst>
              <a:ext uri="{FF2B5EF4-FFF2-40B4-BE49-F238E27FC236}">
                <a16:creationId xmlns:a16="http://schemas.microsoft.com/office/drawing/2014/main" id="{DFB44C96-ACAF-BEDC-E238-EF6532BF7A25}"/>
              </a:ext>
            </a:extLst>
          </p:cNvPr>
          <p:cNvSpPr/>
          <p:nvPr/>
        </p:nvSpPr>
        <p:spPr>
          <a:xfrm>
            <a:off x="441232" y="5822389"/>
            <a:ext cx="311243" cy="293296"/>
          </a:xfrm>
          <a:prstGeom prst="flowChartConnector">
            <a:avLst/>
          </a:prstGeom>
          <a:solidFill>
            <a:schemeClr val="tx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L</a:t>
            </a:r>
          </a:p>
        </p:txBody>
      </p:sp>
      <p:sp>
        <p:nvSpPr>
          <p:cNvPr id="23" name="Flowchart: Connector 22">
            <a:extLst>
              <a:ext uri="{FF2B5EF4-FFF2-40B4-BE49-F238E27FC236}">
                <a16:creationId xmlns:a16="http://schemas.microsoft.com/office/drawing/2014/main" id="{5E47853A-75EF-9ACA-D2B0-99222725E061}"/>
              </a:ext>
            </a:extLst>
          </p:cNvPr>
          <p:cNvSpPr/>
          <p:nvPr/>
        </p:nvSpPr>
        <p:spPr>
          <a:xfrm>
            <a:off x="4585716" y="3908163"/>
            <a:ext cx="476250" cy="381000"/>
          </a:xfrm>
          <a:prstGeom prst="flowChartConnector">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S</a:t>
            </a:r>
          </a:p>
        </p:txBody>
      </p:sp>
      <p:sp>
        <p:nvSpPr>
          <p:cNvPr id="2" name="Content Placeholder 5">
            <a:extLst>
              <a:ext uri="{FF2B5EF4-FFF2-40B4-BE49-F238E27FC236}">
                <a16:creationId xmlns:a16="http://schemas.microsoft.com/office/drawing/2014/main" id="{F2177502-A98C-608A-510C-BBDA7C60361A}"/>
              </a:ext>
            </a:extLst>
          </p:cNvPr>
          <p:cNvSpPr txBox="1">
            <a:spLocks/>
          </p:cNvSpPr>
          <p:nvPr/>
        </p:nvSpPr>
        <p:spPr>
          <a:xfrm>
            <a:off x="10300004" y="511978"/>
            <a:ext cx="1603966" cy="1076362"/>
          </a:xfrm>
          <a:prstGeom prst="rect">
            <a:avLst/>
          </a:prstGeom>
        </p:spPr>
        <p:txBody>
          <a:bodyPr vert="horz" lIns="91440" tIns="45720" rIns="91440" bIns="45720" rtlCol="0">
            <a:normAutofit fontScale="92500" lnSpcReduction="10000"/>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1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12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buNone/>
            </a:pPr>
            <a:r>
              <a:rPr lang="en-GB" sz="1800" b="1" dirty="0">
                <a:solidFill>
                  <a:srgbClr val="FF0000"/>
                </a:solidFill>
              </a:rPr>
              <a:t>Who:</a:t>
            </a:r>
          </a:p>
          <a:p>
            <a:pPr marL="0" indent="0">
              <a:buNone/>
            </a:pPr>
            <a:r>
              <a:rPr lang="en-GB" sz="1800" dirty="0">
                <a:solidFill>
                  <a:srgbClr val="FF0000"/>
                </a:solidFill>
              </a:rPr>
              <a:t>Requires a group of volunteers</a:t>
            </a:r>
          </a:p>
        </p:txBody>
      </p:sp>
      <p:sp>
        <p:nvSpPr>
          <p:cNvPr id="10" name="Content Placeholder 5">
            <a:extLst>
              <a:ext uri="{FF2B5EF4-FFF2-40B4-BE49-F238E27FC236}">
                <a16:creationId xmlns:a16="http://schemas.microsoft.com/office/drawing/2014/main" id="{D4162C21-9961-6C6D-15DE-8B9A69AFC989}"/>
              </a:ext>
            </a:extLst>
          </p:cNvPr>
          <p:cNvSpPr txBox="1">
            <a:spLocks/>
          </p:cNvSpPr>
          <p:nvPr/>
        </p:nvSpPr>
        <p:spPr>
          <a:xfrm>
            <a:off x="10315141" y="1598476"/>
            <a:ext cx="1603966" cy="1076362"/>
          </a:xfrm>
          <a:prstGeom prst="rect">
            <a:avLst/>
          </a:prstGeom>
        </p:spPr>
        <p:txBody>
          <a:bodyPr vert="horz" lIns="91440" tIns="45720" rIns="91440" bIns="45720" rtlCol="0">
            <a:normAutofit fontScale="92500" lnSpcReduction="10000"/>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1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12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buNone/>
            </a:pPr>
            <a:r>
              <a:rPr lang="en-GB" sz="1800" b="1" dirty="0">
                <a:solidFill>
                  <a:srgbClr val="FF0000"/>
                </a:solidFill>
              </a:rPr>
              <a:t>Who:</a:t>
            </a:r>
          </a:p>
          <a:p>
            <a:pPr marL="0" indent="0">
              <a:buNone/>
            </a:pPr>
            <a:r>
              <a:rPr lang="en-GB" sz="1800" dirty="0">
                <a:solidFill>
                  <a:srgbClr val="FF0000"/>
                </a:solidFill>
              </a:rPr>
              <a:t>Requires a group of volunteers</a:t>
            </a:r>
          </a:p>
        </p:txBody>
      </p:sp>
      <p:sp>
        <p:nvSpPr>
          <p:cNvPr id="11" name="Content Placeholder 5">
            <a:extLst>
              <a:ext uri="{FF2B5EF4-FFF2-40B4-BE49-F238E27FC236}">
                <a16:creationId xmlns:a16="http://schemas.microsoft.com/office/drawing/2014/main" id="{F1FCBAFB-D886-9EAA-5791-356B448A836D}"/>
              </a:ext>
            </a:extLst>
          </p:cNvPr>
          <p:cNvSpPr txBox="1">
            <a:spLocks/>
          </p:cNvSpPr>
          <p:nvPr/>
        </p:nvSpPr>
        <p:spPr>
          <a:xfrm>
            <a:off x="10300004" y="2734766"/>
            <a:ext cx="1603966" cy="1076362"/>
          </a:xfrm>
          <a:prstGeom prst="rect">
            <a:avLst/>
          </a:prstGeom>
        </p:spPr>
        <p:txBody>
          <a:bodyPr vert="horz" lIns="91440" tIns="45720" rIns="91440" bIns="45720" rtlCol="0">
            <a:normAutofit/>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1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12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buNone/>
            </a:pPr>
            <a:r>
              <a:rPr lang="en-GB" sz="1800" b="1" dirty="0">
                <a:solidFill>
                  <a:srgbClr val="FF0000"/>
                </a:solidFill>
              </a:rPr>
              <a:t>Who:</a:t>
            </a:r>
          </a:p>
          <a:p>
            <a:pPr marL="0" indent="0">
              <a:buNone/>
            </a:pPr>
            <a:r>
              <a:rPr lang="en-GB" sz="1800" dirty="0">
                <a:solidFill>
                  <a:srgbClr val="FF0000"/>
                </a:solidFill>
              </a:rPr>
              <a:t>Requires Volunteers</a:t>
            </a:r>
          </a:p>
        </p:txBody>
      </p:sp>
      <p:sp>
        <p:nvSpPr>
          <p:cNvPr id="24" name="Content Placeholder 5">
            <a:extLst>
              <a:ext uri="{FF2B5EF4-FFF2-40B4-BE49-F238E27FC236}">
                <a16:creationId xmlns:a16="http://schemas.microsoft.com/office/drawing/2014/main" id="{3114A0E8-E2AB-02B5-A44E-DBB57C1C7DBE}"/>
              </a:ext>
            </a:extLst>
          </p:cNvPr>
          <p:cNvSpPr txBox="1">
            <a:spLocks/>
          </p:cNvSpPr>
          <p:nvPr/>
        </p:nvSpPr>
        <p:spPr>
          <a:xfrm>
            <a:off x="10315141" y="3767583"/>
            <a:ext cx="1603966" cy="1076362"/>
          </a:xfrm>
          <a:prstGeom prst="rect">
            <a:avLst/>
          </a:prstGeom>
        </p:spPr>
        <p:txBody>
          <a:bodyPr vert="horz" lIns="91440" tIns="45720" rIns="91440" bIns="45720" rtlCol="0">
            <a:normAutofit/>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1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12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buNone/>
            </a:pPr>
            <a:r>
              <a:rPr lang="en-GB" sz="1800" b="1" dirty="0"/>
              <a:t>Who:</a:t>
            </a:r>
          </a:p>
          <a:p>
            <a:pPr marL="0" indent="0">
              <a:buNone/>
            </a:pPr>
            <a:r>
              <a:rPr lang="en-GB" sz="1800" dirty="0"/>
              <a:t>Footpath Warden</a:t>
            </a:r>
          </a:p>
        </p:txBody>
      </p:sp>
      <p:sp>
        <p:nvSpPr>
          <p:cNvPr id="25" name="Content Placeholder 5">
            <a:extLst>
              <a:ext uri="{FF2B5EF4-FFF2-40B4-BE49-F238E27FC236}">
                <a16:creationId xmlns:a16="http://schemas.microsoft.com/office/drawing/2014/main" id="{F0D7A8E7-AB8D-7DD4-28DC-2DB6DFDE4B1B}"/>
              </a:ext>
            </a:extLst>
          </p:cNvPr>
          <p:cNvSpPr txBox="1">
            <a:spLocks/>
          </p:cNvSpPr>
          <p:nvPr/>
        </p:nvSpPr>
        <p:spPr>
          <a:xfrm>
            <a:off x="10315141" y="4924476"/>
            <a:ext cx="1603966" cy="1076362"/>
          </a:xfrm>
          <a:prstGeom prst="rect">
            <a:avLst/>
          </a:prstGeom>
        </p:spPr>
        <p:txBody>
          <a:bodyPr vert="horz" lIns="91440" tIns="45720" rIns="91440" bIns="45720" rtlCol="0">
            <a:normAutofit fontScale="85000" lnSpcReduction="20000"/>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1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12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buNone/>
            </a:pPr>
            <a:r>
              <a:rPr lang="en-GB" sz="1800" b="1" dirty="0"/>
              <a:t>Who:</a:t>
            </a:r>
          </a:p>
          <a:p>
            <a:pPr marL="0" indent="0">
              <a:buNone/>
            </a:pPr>
            <a:r>
              <a:rPr lang="en-GB" sz="1800" dirty="0"/>
              <a:t>WRIG (Wriggle Valley </a:t>
            </a:r>
            <a:r>
              <a:rPr lang="en-GB" sz="1800" dirty="0" err="1"/>
              <a:t>Improvemenjt</a:t>
            </a:r>
            <a:r>
              <a:rPr lang="en-GB" sz="1800" dirty="0"/>
              <a:t> Group).</a:t>
            </a:r>
          </a:p>
        </p:txBody>
      </p:sp>
    </p:spTree>
    <p:extLst>
      <p:ext uri="{BB962C8B-B14F-4D97-AF65-F5344CB8AC3E}">
        <p14:creationId xmlns:p14="http://schemas.microsoft.com/office/powerpoint/2010/main" val="18980523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9931094-0EDF-CB18-BFFC-138F691D77C8}"/>
              </a:ext>
            </a:extLst>
          </p:cNvPr>
          <p:cNvSpPr>
            <a:spLocks noGrp="1"/>
          </p:cNvSpPr>
          <p:nvPr>
            <p:ph type="ftr" sz="quarter" idx="11"/>
          </p:nvPr>
        </p:nvSpPr>
        <p:spPr/>
        <p:txBody>
          <a:bodyPr/>
          <a:lstStyle/>
          <a:p>
            <a:pPr rtl="0"/>
            <a:r>
              <a:rPr lang="en-GB"/>
              <a:t>Chetnole &amp; Stockwood Parish Plan in 2023</a:t>
            </a:r>
            <a:endParaRPr lang="en-GB" dirty="0"/>
          </a:p>
        </p:txBody>
      </p:sp>
      <p:sp>
        <p:nvSpPr>
          <p:cNvPr id="4" name="Slide Number Placeholder 3">
            <a:extLst>
              <a:ext uri="{FF2B5EF4-FFF2-40B4-BE49-F238E27FC236}">
                <a16:creationId xmlns:a16="http://schemas.microsoft.com/office/drawing/2014/main" id="{B0F607A7-221A-33DC-DF2F-67442DB0BF27}"/>
              </a:ext>
            </a:extLst>
          </p:cNvPr>
          <p:cNvSpPr>
            <a:spLocks noGrp="1"/>
          </p:cNvSpPr>
          <p:nvPr>
            <p:ph type="sldNum" sz="quarter" idx="12"/>
          </p:nvPr>
        </p:nvSpPr>
        <p:spPr/>
        <p:txBody>
          <a:bodyPr/>
          <a:lstStyle/>
          <a:p>
            <a:pPr rtl="0"/>
            <a:fld id="{294A09A9-5501-47C1-A89A-A340965A2BE2}" type="slidenum">
              <a:rPr lang="en-GB" smtClean="0"/>
              <a:t>27</a:t>
            </a:fld>
            <a:endParaRPr lang="en-GB" dirty="0"/>
          </a:p>
        </p:txBody>
      </p:sp>
      <p:sp>
        <p:nvSpPr>
          <p:cNvPr id="5" name="Text Placeholder 4">
            <a:extLst>
              <a:ext uri="{FF2B5EF4-FFF2-40B4-BE49-F238E27FC236}">
                <a16:creationId xmlns:a16="http://schemas.microsoft.com/office/drawing/2014/main" id="{98924E39-CBDE-A394-433A-0476373098E8}"/>
              </a:ext>
            </a:extLst>
          </p:cNvPr>
          <p:cNvSpPr>
            <a:spLocks noGrp="1"/>
          </p:cNvSpPr>
          <p:nvPr>
            <p:ph type="body" idx="1"/>
          </p:nvPr>
        </p:nvSpPr>
        <p:spPr>
          <a:xfrm>
            <a:off x="5466590" y="551256"/>
            <a:ext cx="5065776" cy="448056"/>
          </a:xfrm>
        </p:spPr>
        <p:txBody>
          <a:bodyPr>
            <a:noAutofit/>
          </a:bodyPr>
          <a:lstStyle/>
          <a:p>
            <a:r>
              <a:rPr lang="en-GB" sz="2800" dirty="0"/>
              <a:t>Road Maintenance</a:t>
            </a:r>
          </a:p>
        </p:txBody>
      </p:sp>
      <p:sp>
        <p:nvSpPr>
          <p:cNvPr id="6" name="Content Placeholder 5">
            <a:extLst>
              <a:ext uri="{FF2B5EF4-FFF2-40B4-BE49-F238E27FC236}">
                <a16:creationId xmlns:a16="http://schemas.microsoft.com/office/drawing/2014/main" id="{29B3BA90-9015-18CE-E05A-B0D64CA07A6E}"/>
              </a:ext>
            </a:extLst>
          </p:cNvPr>
          <p:cNvSpPr>
            <a:spLocks noGrp="1"/>
          </p:cNvSpPr>
          <p:nvPr>
            <p:ph sz="half" idx="2"/>
          </p:nvPr>
        </p:nvSpPr>
        <p:spPr>
          <a:xfrm>
            <a:off x="5465130" y="999312"/>
            <a:ext cx="5065776" cy="793662"/>
          </a:xfrm>
        </p:spPr>
        <p:txBody>
          <a:bodyPr>
            <a:normAutofit fontScale="92500" lnSpcReduction="10000"/>
          </a:bodyPr>
          <a:lstStyle/>
          <a:p>
            <a:r>
              <a:rPr lang="en-GB" sz="2000" dirty="0"/>
              <a:t>Establish team to monitor and escalate road maintenance and ditch management issues to PC and Dorset Council.</a:t>
            </a:r>
          </a:p>
          <a:p>
            <a:pPr lvl="1"/>
            <a:endParaRPr lang="en-GB" sz="1800" dirty="0"/>
          </a:p>
        </p:txBody>
      </p:sp>
      <p:sp>
        <p:nvSpPr>
          <p:cNvPr id="7" name="Text Placeholder 6">
            <a:extLst>
              <a:ext uri="{FF2B5EF4-FFF2-40B4-BE49-F238E27FC236}">
                <a16:creationId xmlns:a16="http://schemas.microsoft.com/office/drawing/2014/main" id="{93FDCECF-B07C-1276-3754-06C8BFA53DA0}"/>
              </a:ext>
            </a:extLst>
          </p:cNvPr>
          <p:cNvSpPr>
            <a:spLocks noGrp="1"/>
          </p:cNvSpPr>
          <p:nvPr>
            <p:ph type="body" sz="quarter" idx="3"/>
          </p:nvPr>
        </p:nvSpPr>
        <p:spPr>
          <a:xfrm>
            <a:off x="5466590" y="1990712"/>
            <a:ext cx="5065776" cy="448056"/>
          </a:xfrm>
        </p:spPr>
        <p:txBody>
          <a:bodyPr>
            <a:noAutofit/>
          </a:bodyPr>
          <a:lstStyle/>
          <a:p>
            <a:r>
              <a:rPr lang="en-GB" sz="2800" dirty="0"/>
              <a:t>Broadband Connectivity</a:t>
            </a:r>
          </a:p>
        </p:txBody>
      </p:sp>
      <p:sp>
        <p:nvSpPr>
          <p:cNvPr id="8" name="Content Placeholder 7">
            <a:extLst>
              <a:ext uri="{FF2B5EF4-FFF2-40B4-BE49-F238E27FC236}">
                <a16:creationId xmlns:a16="http://schemas.microsoft.com/office/drawing/2014/main" id="{5A81AE8E-3422-2CD1-8EAA-39BA175D41EB}"/>
              </a:ext>
            </a:extLst>
          </p:cNvPr>
          <p:cNvSpPr>
            <a:spLocks noGrp="1"/>
          </p:cNvSpPr>
          <p:nvPr>
            <p:ph sz="quarter" idx="4"/>
          </p:nvPr>
        </p:nvSpPr>
        <p:spPr>
          <a:xfrm>
            <a:off x="5466590" y="2420480"/>
            <a:ext cx="5065776" cy="731245"/>
          </a:xfrm>
        </p:spPr>
        <p:txBody>
          <a:bodyPr>
            <a:normAutofit fontScale="92500" lnSpcReduction="20000"/>
          </a:bodyPr>
          <a:lstStyle/>
          <a:p>
            <a:r>
              <a:rPr lang="en-GB" sz="2000" dirty="0"/>
              <a:t>Research &amp; propose alternative broadband providers to improve connectivity and performance.</a:t>
            </a:r>
          </a:p>
          <a:p>
            <a:pPr marL="457200" lvl="1" indent="0">
              <a:buNone/>
            </a:pPr>
            <a:endParaRPr lang="en-GB" sz="1800" dirty="0"/>
          </a:p>
        </p:txBody>
      </p:sp>
      <p:sp>
        <p:nvSpPr>
          <p:cNvPr id="9" name="Text Placeholder 8">
            <a:extLst>
              <a:ext uri="{FF2B5EF4-FFF2-40B4-BE49-F238E27FC236}">
                <a16:creationId xmlns:a16="http://schemas.microsoft.com/office/drawing/2014/main" id="{99C2C933-639C-7290-F7F6-212F53E51EDB}"/>
              </a:ext>
            </a:extLst>
          </p:cNvPr>
          <p:cNvSpPr>
            <a:spLocks noGrp="1"/>
          </p:cNvSpPr>
          <p:nvPr>
            <p:ph type="body" sz="quarter" idx="13"/>
          </p:nvPr>
        </p:nvSpPr>
        <p:spPr/>
        <p:txBody>
          <a:bodyPr>
            <a:normAutofit/>
          </a:bodyPr>
          <a:lstStyle/>
          <a:p>
            <a:r>
              <a:rPr lang="en-GB" sz="7200" dirty="0"/>
              <a:t>Services</a:t>
            </a:r>
          </a:p>
        </p:txBody>
      </p:sp>
      <p:sp>
        <p:nvSpPr>
          <p:cNvPr id="12" name="Text Placeholder 4">
            <a:extLst>
              <a:ext uri="{FF2B5EF4-FFF2-40B4-BE49-F238E27FC236}">
                <a16:creationId xmlns:a16="http://schemas.microsoft.com/office/drawing/2014/main" id="{89E4677B-FA84-2475-43C7-E3D17D1AD8DA}"/>
              </a:ext>
            </a:extLst>
          </p:cNvPr>
          <p:cNvSpPr txBox="1">
            <a:spLocks/>
          </p:cNvSpPr>
          <p:nvPr/>
        </p:nvSpPr>
        <p:spPr>
          <a:xfrm>
            <a:off x="5489137" y="3333832"/>
            <a:ext cx="5065776" cy="448056"/>
          </a:xfrm>
          <a:prstGeom prst="rect">
            <a:avLst/>
          </a:prstGeom>
        </p:spPr>
        <p:txBody>
          <a:bodyPr vert="horz" lIns="91440" tIns="45720" rIns="91440" bIns="45720" rtlCol="0" anchor="b">
            <a:noAutofit/>
          </a:bodyPr>
          <a:lstStyle>
            <a:defPPr>
              <a:defRPr lang="en-GB"/>
            </a:defPPr>
            <a:lvl1pPr marL="0" indent="0" algn="l" defTabSz="914400" rtl="0" eaLnBrk="1" latinLnBrk="0" hangingPunct="1">
              <a:lnSpc>
                <a:spcPct val="90000"/>
              </a:lnSpc>
              <a:spcBef>
                <a:spcPts val="1000"/>
              </a:spcBef>
              <a:buClr>
                <a:srgbClr val="73292A"/>
              </a:buClr>
              <a:buFont typeface="Arial" panose="020B0604020202020204" pitchFamily="34" charset="0"/>
              <a:buNone/>
              <a:defRPr lang="en-GB" sz="2000" b="0" kern="1200">
                <a:solidFill>
                  <a:schemeClr val="accent3"/>
                </a:solidFill>
                <a:latin typeface="+mj-lt"/>
                <a:ea typeface="+mn-ea"/>
                <a:cs typeface="+mn-cs"/>
              </a:defRPr>
            </a:lvl1pPr>
            <a:lvl2pPr marL="457200" indent="0" algn="l" defTabSz="914400" rtl="0" eaLnBrk="1" latinLnBrk="0" hangingPunct="1">
              <a:lnSpc>
                <a:spcPct val="90000"/>
              </a:lnSpc>
              <a:spcBef>
                <a:spcPts val="500"/>
              </a:spcBef>
              <a:buClr>
                <a:srgbClr val="73292A"/>
              </a:buClr>
              <a:buFont typeface="Arial" panose="020B0604020202020204" pitchFamily="34" charset="0"/>
              <a:buNone/>
              <a:defRPr lang="en-GB" sz="2000" b="1" kern="1200">
                <a:solidFill>
                  <a:schemeClr val="accent3"/>
                </a:solidFill>
                <a:latin typeface="+mn-lt"/>
                <a:ea typeface="+mn-ea"/>
                <a:cs typeface="+mn-cs"/>
              </a:defRPr>
            </a:lvl2pPr>
            <a:lvl3pPr marL="914400" indent="0" algn="l" defTabSz="914400" rtl="0" eaLnBrk="1" latinLnBrk="0" hangingPunct="1">
              <a:lnSpc>
                <a:spcPct val="90000"/>
              </a:lnSpc>
              <a:spcBef>
                <a:spcPts val="500"/>
              </a:spcBef>
              <a:buClr>
                <a:srgbClr val="73292A"/>
              </a:buClr>
              <a:buFont typeface="Arial" panose="020B0604020202020204" pitchFamily="34" charset="0"/>
              <a:buNone/>
              <a:defRPr lang="en-GB" sz="1800" b="1" kern="1200">
                <a:solidFill>
                  <a:schemeClr val="accent3"/>
                </a:solidFill>
                <a:latin typeface="+mn-lt"/>
                <a:ea typeface="+mn-ea"/>
                <a:cs typeface="+mn-cs"/>
              </a:defRPr>
            </a:lvl3pPr>
            <a:lvl4pPr marL="1371600" indent="0" algn="l" defTabSz="914400" rtl="0" eaLnBrk="1" latinLnBrk="0" hangingPunct="1">
              <a:lnSpc>
                <a:spcPct val="90000"/>
              </a:lnSpc>
              <a:spcBef>
                <a:spcPts val="500"/>
              </a:spcBef>
              <a:buClr>
                <a:srgbClr val="73292A"/>
              </a:buClr>
              <a:buFont typeface="Arial" panose="020B0604020202020204" pitchFamily="34" charset="0"/>
              <a:buNone/>
              <a:defRPr lang="en-GB" sz="1600" b="1" kern="1200">
                <a:solidFill>
                  <a:schemeClr val="accent3"/>
                </a:solidFill>
                <a:latin typeface="+mn-lt"/>
                <a:ea typeface="+mn-ea"/>
                <a:cs typeface="+mn-cs"/>
              </a:defRPr>
            </a:lvl4pPr>
            <a:lvl5pPr marL="1828800" indent="0" algn="l" defTabSz="914400" rtl="0" eaLnBrk="1" latinLnBrk="0" hangingPunct="1">
              <a:lnSpc>
                <a:spcPct val="90000"/>
              </a:lnSpc>
              <a:spcBef>
                <a:spcPts val="500"/>
              </a:spcBef>
              <a:buClr>
                <a:srgbClr val="73292A"/>
              </a:buClr>
              <a:buFont typeface="Arial" panose="020B0604020202020204" pitchFamily="34" charset="0"/>
              <a:buNone/>
              <a:defRPr lang="en-GB" sz="1600" b="1" kern="1200">
                <a:solidFill>
                  <a:schemeClr val="accent3"/>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9pPr>
          </a:lstStyle>
          <a:p>
            <a:r>
              <a:rPr lang="en-GB" sz="2800" dirty="0"/>
              <a:t>Playing Field Facilities</a:t>
            </a:r>
          </a:p>
        </p:txBody>
      </p:sp>
      <p:sp>
        <p:nvSpPr>
          <p:cNvPr id="13" name="Content Placeholder 5">
            <a:extLst>
              <a:ext uri="{FF2B5EF4-FFF2-40B4-BE49-F238E27FC236}">
                <a16:creationId xmlns:a16="http://schemas.microsoft.com/office/drawing/2014/main" id="{23060D0E-9223-2769-B218-918F4FA8B482}"/>
              </a:ext>
            </a:extLst>
          </p:cNvPr>
          <p:cNvSpPr txBox="1">
            <a:spLocks/>
          </p:cNvSpPr>
          <p:nvPr/>
        </p:nvSpPr>
        <p:spPr>
          <a:xfrm>
            <a:off x="5487677" y="3781888"/>
            <a:ext cx="5065776" cy="722309"/>
          </a:xfrm>
          <a:prstGeom prst="rect">
            <a:avLst/>
          </a:prstGeom>
        </p:spPr>
        <p:txBody>
          <a:bodyPr vert="horz" lIns="91440" tIns="45720" rIns="91440" bIns="45720" rtlCol="0">
            <a:noAutofit/>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1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12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r>
              <a:rPr lang="en-GB" sz="2000" dirty="0"/>
              <a:t>Create a plan of phased, funded improvements to the play equipment reflecting requests from Parish Plan</a:t>
            </a:r>
          </a:p>
        </p:txBody>
      </p:sp>
      <p:sp>
        <p:nvSpPr>
          <p:cNvPr id="2" name="Text Placeholder 4">
            <a:extLst>
              <a:ext uri="{FF2B5EF4-FFF2-40B4-BE49-F238E27FC236}">
                <a16:creationId xmlns:a16="http://schemas.microsoft.com/office/drawing/2014/main" id="{A27E5F23-FEAC-181C-2191-E6689E469EA4}"/>
              </a:ext>
            </a:extLst>
          </p:cNvPr>
          <p:cNvSpPr txBox="1">
            <a:spLocks/>
          </p:cNvSpPr>
          <p:nvPr/>
        </p:nvSpPr>
        <p:spPr>
          <a:xfrm>
            <a:off x="5489137" y="4728225"/>
            <a:ext cx="5065776" cy="448056"/>
          </a:xfrm>
          <a:prstGeom prst="rect">
            <a:avLst/>
          </a:prstGeom>
        </p:spPr>
        <p:txBody>
          <a:bodyPr vert="horz" lIns="91440" tIns="45720" rIns="91440" bIns="45720" rtlCol="0" anchor="b">
            <a:noAutofit/>
          </a:bodyPr>
          <a:lstStyle>
            <a:defPPr>
              <a:defRPr lang="en-GB"/>
            </a:defPPr>
            <a:lvl1pPr marL="0" indent="0" algn="l" defTabSz="914400" rtl="0" eaLnBrk="1" latinLnBrk="0" hangingPunct="1">
              <a:lnSpc>
                <a:spcPct val="90000"/>
              </a:lnSpc>
              <a:spcBef>
                <a:spcPts val="1000"/>
              </a:spcBef>
              <a:buClr>
                <a:srgbClr val="73292A"/>
              </a:buClr>
              <a:buFont typeface="Arial" panose="020B0604020202020204" pitchFamily="34" charset="0"/>
              <a:buNone/>
              <a:defRPr lang="en-GB" sz="2000" b="0" kern="1200">
                <a:solidFill>
                  <a:schemeClr val="accent3"/>
                </a:solidFill>
                <a:latin typeface="+mj-lt"/>
                <a:ea typeface="+mn-ea"/>
                <a:cs typeface="+mn-cs"/>
              </a:defRPr>
            </a:lvl1pPr>
            <a:lvl2pPr marL="457200" indent="0" algn="l" defTabSz="914400" rtl="0" eaLnBrk="1" latinLnBrk="0" hangingPunct="1">
              <a:lnSpc>
                <a:spcPct val="90000"/>
              </a:lnSpc>
              <a:spcBef>
                <a:spcPts val="500"/>
              </a:spcBef>
              <a:buClr>
                <a:srgbClr val="73292A"/>
              </a:buClr>
              <a:buFont typeface="Arial" panose="020B0604020202020204" pitchFamily="34" charset="0"/>
              <a:buNone/>
              <a:defRPr lang="en-GB" sz="2000" b="1" kern="1200">
                <a:solidFill>
                  <a:schemeClr val="accent3"/>
                </a:solidFill>
                <a:latin typeface="+mn-lt"/>
                <a:ea typeface="+mn-ea"/>
                <a:cs typeface="+mn-cs"/>
              </a:defRPr>
            </a:lvl2pPr>
            <a:lvl3pPr marL="914400" indent="0" algn="l" defTabSz="914400" rtl="0" eaLnBrk="1" latinLnBrk="0" hangingPunct="1">
              <a:lnSpc>
                <a:spcPct val="90000"/>
              </a:lnSpc>
              <a:spcBef>
                <a:spcPts val="500"/>
              </a:spcBef>
              <a:buClr>
                <a:srgbClr val="73292A"/>
              </a:buClr>
              <a:buFont typeface="Arial" panose="020B0604020202020204" pitchFamily="34" charset="0"/>
              <a:buNone/>
              <a:defRPr lang="en-GB" sz="1800" b="1" kern="1200">
                <a:solidFill>
                  <a:schemeClr val="accent3"/>
                </a:solidFill>
                <a:latin typeface="+mn-lt"/>
                <a:ea typeface="+mn-ea"/>
                <a:cs typeface="+mn-cs"/>
              </a:defRPr>
            </a:lvl3pPr>
            <a:lvl4pPr marL="1371600" indent="0" algn="l" defTabSz="914400" rtl="0" eaLnBrk="1" latinLnBrk="0" hangingPunct="1">
              <a:lnSpc>
                <a:spcPct val="90000"/>
              </a:lnSpc>
              <a:spcBef>
                <a:spcPts val="500"/>
              </a:spcBef>
              <a:buClr>
                <a:srgbClr val="73292A"/>
              </a:buClr>
              <a:buFont typeface="Arial" panose="020B0604020202020204" pitchFamily="34" charset="0"/>
              <a:buNone/>
              <a:defRPr lang="en-GB" sz="1600" b="1" kern="1200">
                <a:solidFill>
                  <a:schemeClr val="accent3"/>
                </a:solidFill>
                <a:latin typeface="+mn-lt"/>
                <a:ea typeface="+mn-ea"/>
                <a:cs typeface="+mn-cs"/>
              </a:defRPr>
            </a:lvl4pPr>
            <a:lvl5pPr marL="1828800" indent="0" algn="l" defTabSz="914400" rtl="0" eaLnBrk="1" latinLnBrk="0" hangingPunct="1">
              <a:lnSpc>
                <a:spcPct val="90000"/>
              </a:lnSpc>
              <a:spcBef>
                <a:spcPts val="500"/>
              </a:spcBef>
              <a:buClr>
                <a:srgbClr val="73292A"/>
              </a:buClr>
              <a:buFont typeface="Arial" panose="020B0604020202020204" pitchFamily="34" charset="0"/>
              <a:buNone/>
              <a:defRPr lang="en-GB" sz="1600" b="1" kern="1200">
                <a:solidFill>
                  <a:schemeClr val="accent3"/>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lang="en-GB" sz="1600" b="1" kern="1200">
                <a:solidFill>
                  <a:schemeClr val="tx1"/>
                </a:solidFill>
                <a:latin typeface="+mn-lt"/>
                <a:ea typeface="+mn-ea"/>
                <a:cs typeface="+mn-cs"/>
              </a:defRPr>
            </a:lvl9pPr>
          </a:lstStyle>
          <a:p>
            <a:r>
              <a:rPr lang="en-GB" sz="2800" dirty="0"/>
              <a:t>Security</a:t>
            </a:r>
          </a:p>
        </p:txBody>
      </p:sp>
      <p:sp>
        <p:nvSpPr>
          <p:cNvPr id="10" name="Content Placeholder 5">
            <a:extLst>
              <a:ext uri="{FF2B5EF4-FFF2-40B4-BE49-F238E27FC236}">
                <a16:creationId xmlns:a16="http://schemas.microsoft.com/office/drawing/2014/main" id="{C5EEDDA4-0326-1FB7-03F2-01E93BC4DA3D}"/>
              </a:ext>
            </a:extLst>
          </p:cNvPr>
          <p:cNvSpPr txBox="1">
            <a:spLocks/>
          </p:cNvSpPr>
          <p:nvPr/>
        </p:nvSpPr>
        <p:spPr>
          <a:xfrm>
            <a:off x="5487677" y="5176281"/>
            <a:ext cx="5065776" cy="1062718"/>
          </a:xfrm>
          <a:prstGeom prst="rect">
            <a:avLst/>
          </a:prstGeom>
        </p:spPr>
        <p:txBody>
          <a:bodyPr vert="horz" lIns="91440" tIns="45720" rIns="91440" bIns="45720" rtlCol="0">
            <a:noAutofit/>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1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12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r>
              <a:rPr lang="en-GB" sz="1800" dirty="0"/>
              <a:t>Deliver an enhanced Neighbourhood Watch Scheme to address communication and local policing involvement</a:t>
            </a:r>
          </a:p>
        </p:txBody>
      </p:sp>
      <p:sp>
        <p:nvSpPr>
          <p:cNvPr id="11" name="Flowchart: Connector 10">
            <a:extLst>
              <a:ext uri="{FF2B5EF4-FFF2-40B4-BE49-F238E27FC236}">
                <a16:creationId xmlns:a16="http://schemas.microsoft.com/office/drawing/2014/main" id="{9F0BF4B3-F56A-A0D9-D175-D536A3E4A0CA}"/>
              </a:ext>
            </a:extLst>
          </p:cNvPr>
          <p:cNvSpPr/>
          <p:nvPr/>
        </p:nvSpPr>
        <p:spPr>
          <a:xfrm>
            <a:off x="4629457" y="1095958"/>
            <a:ext cx="476250" cy="381000"/>
          </a:xfrm>
          <a:prstGeom prst="flowChartConnector">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S</a:t>
            </a:r>
          </a:p>
        </p:txBody>
      </p:sp>
      <p:sp>
        <p:nvSpPr>
          <p:cNvPr id="14" name="Flowchart: Connector 13">
            <a:extLst>
              <a:ext uri="{FF2B5EF4-FFF2-40B4-BE49-F238E27FC236}">
                <a16:creationId xmlns:a16="http://schemas.microsoft.com/office/drawing/2014/main" id="{274530EE-2609-733F-BBDE-7F027D7CE5F2}"/>
              </a:ext>
            </a:extLst>
          </p:cNvPr>
          <p:cNvSpPr/>
          <p:nvPr/>
        </p:nvSpPr>
        <p:spPr>
          <a:xfrm>
            <a:off x="4629457" y="5325058"/>
            <a:ext cx="476250" cy="381000"/>
          </a:xfrm>
          <a:prstGeom prst="flowChartConnector">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S</a:t>
            </a:r>
          </a:p>
        </p:txBody>
      </p:sp>
      <p:sp>
        <p:nvSpPr>
          <p:cNvPr id="15" name="Flowchart: Connector 14">
            <a:extLst>
              <a:ext uri="{FF2B5EF4-FFF2-40B4-BE49-F238E27FC236}">
                <a16:creationId xmlns:a16="http://schemas.microsoft.com/office/drawing/2014/main" id="{C0A42112-36EB-A523-DD0E-EFB7988827BF}"/>
              </a:ext>
            </a:extLst>
          </p:cNvPr>
          <p:cNvSpPr/>
          <p:nvPr/>
        </p:nvSpPr>
        <p:spPr>
          <a:xfrm>
            <a:off x="4629457" y="2595602"/>
            <a:ext cx="476250" cy="381000"/>
          </a:xfrm>
          <a:prstGeom prst="flowChartConnector">
            <a:avLst/>
          </a:prstGeom>
          <a:solidFill>
            <a:schemeClr val="tx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L</a:t>
            </a:r>
          </a:p>
        </p:txBody>
      </p:sp>
      <p:sp>
        <p:nvSpPr>
          <p:cNvPr id="16" name="Flowchart: Connector 15">
            <a:extLst>
              <a:ext uri="{FF2B5EF4-FFF2-40B4-BE49-F238E27FC236}">
                <a16:creationId xmlns:a16="http://schemas.microsoft.com/office/drawing/2014/main" id="{4D3335B5-4C1F-4F6C-5DC9-833CF44E4AB3}"/>
              </a:ext>
            </a:extLst>
          </p:cNvPr>
          <p:cNvSpPr/>
          <p:nvPr/>
        </p:nvSpPr>
        <p:spPr>
          <a:xfrm>
            <a:off x="4638982" y="3960330"/>
            <a:ext cx="476250" cy="381000"/>
          </a:xfrm>
          <a:prstGeom prst="flowChartConnector">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M</a:t>
            </a:r>
          </a:p>
        </p:txBody>
      </p:sp>
      <p:sp>
        <p:nvSpPr>
          <p:cNvPr id="17" name="TextBox 16">
            <a:extLst>
              <a:ext uri="{FF2B5EF4-FFF2-40B4-BE49-F238E27FC236}">
                <a16:creationId xmlns:a16="http://schemas.microsoft.com/office/drawing/2014/main" id="{DAB0BE5D-2F84-4450-422F-98EC5D7CD10E}"/>
              </a:ext>
            </a:extLst>
          </p:cNvPr>
          <p:cNvSpPr txBox="1"/>
          <p:nvPr/>
        </p:nvSpPr>
        <p:spPr>
          <a:xfrm>
            <a:off x="269748" y="5204273"/>
            <a:ext cx="3922776" cy="923330"/>
          </a:xfrm>
          <a:prstGeom prst="rect">
            <a:avLst/>
          </a:prstGeom>
          <a:noFill/>
        </p:spPr>
        <p:txBody>
          <a:bodyPr wrap="square" rtlCol="0">
            <a:spAutoFit/>
          </a:bodyPr>
          <a:lstStyle/>
          <a:p>
            <a:r>
              <a:rPr lang="en-GB" dirty="0"/>
              <a:t>	</a:t>
            </a:r>
            <a:r>
              <a:rPr lang="en-GB" b="1" dirty="0"/>
              <a:t>Short</a:t>
            </a:r>
            <a:r>
              <a:rPr lang="en-GB" dirty="0"/>
              <a:t> Term c.6 months</a:t>
            </a:r>
          </a:p>
          <a:p>
            <a:r>
              <a:rPr lang="en-GB" dirty="0"/>
              <a:t>	</a:t>
            </a:r>
            <a:r>
              <a:rPr lang="en-GB" b="1" dirty="0"/>
              <a:t>Medium</a:t>
            </a:r>
            <a:r>
              <a:rPr lang="en-GB" dirty="0"/>
              <a:t> Term 6 – 18 months</a:t>
            </a:r>
          </a:p>
          <a:p>
            <a:r>
              <a:rPr lang="en-GB" dirty="0"/>
              <a:t>	</a:t>
            </a:r>
            <a:r>
              <a:rPr lang="en-GB" b="1" dirty="0"/>
              <a:t>Long</a:t>
            </a:r>
            <a:r>
              <a:rPr lang="en-GB" dirty="0"/>
              <a:t> Term 18 months – 3 year</a:t>
            </a:r>
          </a:p>
        </p:txBody>
      </p:sp>
      <p:sp>
        <p:nvSpPr>
          <p:cNvPr id="18" name="Flowchart: Connector 17">
            <a:extLst>
              <a:ext uri="{FF2B5EF4-FFF2-40B4-BE49-F238E27FC236}">
                <a16:creationId xmlns:a16="http://schemas.microsoft.com/office/drawing/2014/main" id="{0128B9B9-25AE-E5B6-2E10-1B2749AD027C}"/>
              </a:ext>
            </a:extLst>
          </p:cNvPr>
          <p:cNvSpPr/>
          <p:nvPr/>
        </p:nvSpPr>
        <p:spPr>
          <a:xfrm>
            <a:off x="441232" y="5212154"/>
            <a:ext cx="311243" cy="293296"/>
          </a:xfrm>
          <a:prstGeom prst="flowChartConnector">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S</a:t>
            </a:r>
          </a:p>
        </p:txBody>
      </p:sp>
      <p:sp>
        <p:nvSpPr>
          <p:cNvPr id="19" name="Flowchart: Connector 18">
            <a:extLst>
              <a:ext uri="{FF2B5EF4-FFF2-40B4-BE49-F238E27FC236}">
                <a16:creationId xmlns:a16="http://schemas.microsoft.com/office/drawing/2014/main" id="{3CC05C6B-4D61-DBB2-3EEE-7ED78CB3B0A6}"/>
              </a:ext>
            </a:extLst>
          </p:cNvPr>
          <p:cNvSpPr/>
          <p:nvPr/>
        </p:nvSpPr>
        <p:spPr>
          <a:xfrm>
            <a:off x="463915" y="5513331"/>
            <a:ext cx="311243" cy="293296"/>
          </a:xfrm>
          <a:prstGeom prst="flowChartConnector">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M</a:t>
            </a:r>
          </a:p>
        </p:txBody>
      </p:sp>
      <p:sp>
        <p:nvSpPr>
          <p:cNvPr id="20" name="Flowchart: Connector 19">
            <a:extLst>
              <a:ext uri="{FF2B5EF4-FFF2-40B4-BE49-F238E27FC236}">
                <a16:creationId xmlns:a16="http://schemas.microsoft.com/office/drawing/2014/main" id="{DD7497A3-153D-D31B-7A19-A8CA51DF2977}"/>
              </a:ext>
            </a:extLst>
          </p:cNvPr>
          <p:cNvSpPr/>
          <p:nvPr/>
        </p:nvSpPr>
        <p:spPr>
          <a:xfrm>
            <a:off x="441232" y="5822389"/>
            <a:ext cx="311243" cy="293296"/>
          </a:xfrm>
          <a:prstGeom prst="flowChartConnector">
            <a:avLst/>
          </a:prstGeom>
          <a:solidFill>
            <a:schemeClr val="tx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lumMod val="75000"/>
                    <a:lumOff val="25000"/>
                  </a:schemeClr>
                </a:solidFill>
              </a:rPr>
              <a:t>L</a:t>
            </a:r>
          </a:p>
        </p:txBody>
      </p:sp>
      <p:sp>
        <p:nvSpPr>
          <p:cNvPr id="21" name="Content Placeholder 5">
            <a:extLst>
              <a:ext uri="{FF2B5EF4-FFF2-40B4-BE49-F238E27FC236}">
                <a16:creationId xmlns:a16="http://schemas.microsoft.com/office/drawing/2014/main" id="{54BA7FD4-04C9-4DB1-F184-917B4AC63A8E}"/>
              </a:ext>
            </a:extLst>
          </p:cNvPr>
          <p:cNvSpPr txBox="1">
            <a:spLocks/>
          </p:cNvSpPr>
          <p:nvPr/>
        </p:nvSpPr>
        <p:spPr>
          <a:xfrm>
            <a:off x="10553453" y="3663759"/>
            <a:ext cx="1603966" cy="1076362"/>
          </a:xfrm>
          <a:prstGeom prst="rect">
            <a:avLst/>
          </a:prstGeom>
        </p:spPr>
        <p:txBody>
          <a:bodyPr vert="horz" lIns="91440" tIns="45720" rIns="91440" bIns="45720" rtlCol="0">
            <a:normAutofit fontScale="92500" lnSpcReduction="10000"/>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1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12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buNone/>
            </a:pPr>
            <a:r>
              <a:rPr lang="en-GB" sz="1800" b="1" dirty="0"/>
              <a:t>Who:</a:t>
            </a:r>
          </a:p>
          <a:p>
            <a:pPr marL="0" indent="0">
              <a:buNone/>
            </a:pPr>
            <a:r>
              <a:rPr lang="en-GB" sz="1800" dirty="0"/>
              <a:t>Playing Field </a:t>
            </a:r>
            <a:r>
              <a:rPr lang="en-GB" sz="1800" dirty="0" err="1"/>
              <a:t>Mgmt</a:t>
            </a:r>
            <a:r>
              <a:rPr lang="en-GB" sz="1800" dirty="0"/>
              <a:t> Committee</a:t>
            </a:r>
          </a:p>
        </p:txBody>
      </p:sp>
      <p:sp>
        <p:nvSpPr>
          <p:cNvPr id="22" name="Content Placeholder 5">
            <a:extLst>
              <a:ext uri="{FF2B5EF4-FFF2-40B4-BE49-F238E27FC236}">
                <a16:creationId xmlns:a16="http://schemas.microsoft.com/office/drawing/2014/main" id="{EB54A289-B9E1-E391-5B50-DBE9809D986D}"/>
              </a:ext>
            </a:extLst>
          </p:cNvPr>
          <p:cNvSpPr txBox="1">
            <a:spLocks/>
          </p:cNvSpPr>
          <p:nvPr/>
        </p:nvSpPr>
        <p:spPr>
          <a:xfrm>
            <a:off x="10433567" y="4951379"/>
            <a:ext cx="1603966" cy="1076362"/>
          </a:xfrm>
          <a:prstGeom prst="rect">
            <a:avLst/>
          </a:prstGeom>
        </p:spPr>
        <p:txBody>
          <a:bodyPr vert="horz" lIns="91440" tIns="45720" rIns="91440" bIns="45720" rtlCol="0">
            <a:normAutofit fontScale="92500" lnSpcReduction="10000"/>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1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12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buNone/>
            </a:pPr>
            <a:r>
              <a:rPr lang="en-GB" sz="1800" b="1" dirty="0"/>
              <a:t>Who:</a:t>
            </a:r>
          </a:p>
          <a:p>
            <a:pPr marL="0" indent="0">
              <a:buNone/>
            </a:pPr>
            <a:r>
              <a:rPr lang="en-GB" sz="1800" dirty="0"/>
              <a:t>Neighbourhood Watch Coordinator</a:t>
            </a:r>
          </a:p>
        </p:txBody>
      </p:sp>
      <p:sp>
        <p:nvSpPr>
          <p:cNvPr id="23" name="Content Placeholder 5">
            <a:extLst>
              <a:ext uri="{FF2B5EF4-FFF2-40B4-BE49-F238E27FC236}">
                <a16:creationId xmlns:a16="http://schemas.microsoft.com/office/drawing/2014/main" id="{CC9BE701-C8FF-4A87-1204-93202A0ABF77}"/>
              </a:ext>
            </a:extLst>
          </p:cNvPr>
          <p:cNvSpPr txBox="1">
            <a:spLocks/>
          </p:cNvSpPr>
          <p:nvPr/>
        </p:nvSpPr>
        <p:spPr>
          <a:xfrm>
            <a:off x="10553453" y="2177503"/>
            <a:ext cx="1603966" cy="1076362"/>
          </a:xfrm>
          <a:prstGeom prst="rect">
            <a:avLst/>
          </a:prstGeom>
        </p:spPr>
        <p:txBody>
          <a:bodyPr vert="horz" lIns="91440" tIns="45720" rIns="91440" bIns="45720" rtlCol="0">
            <a:normAutofit/>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1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12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buNone/>
            </a:pPr>
            <a:r>
              <a:rPr lang="en-GB" sz="1800" b="1" dirty="0"/>
              <a:t>Who:</a:t>
            </a:r>
          </a:p>
          <a:p>
            <a:pPr marL="0" indent="0">
              <a:buNone/>
            </a:pPr>
            <a:r>
              <a:rPr lang="en-GB" sz="1800" dirty="0"/>
              <a:t>Footpath Warden</a:t>
            </a:r>
          </a:p>
        </p:txBody>
      </p:sp>
      <p:sp>
        <p:nvSpPr>
          <p:cNvPr id="24" name="Content Placeholder 5">
            <a:extLst>
              <a:ext uri="{FF2B5EF4-FFF2-40B4-BE49-F238E27FC236}">
                <a16:creationId xmlns:a16="http://schemas.microsoft.com/office/drawing/2014/main" id="{7A99FAE2-C513-557A-416E-D3B0D1B78AC4}"/>
              </a:ext>
            </a:extLst>
          </p:cNvPr>
          <p:cNvSpPr txBox="1">
            <a:spLocks/>
          </p:cNvSpPr>
          <p:nvPr/>
        </p:nvSpPr>
        <p:spPr>
          <a:xfrm>
            <a:off x="10530906" y="739574"/>
            <a:ext cx="1603966" cy="1076362"/>
          </a:xfrm>
          <a:prstGeom prst="rect">
            <a:avLst/>
          </a:prstGeom>
        </p:spPr>
        <p:txBody>
          <a:bodyPr vert="horz" lIns="91440" tIns="45720" rIns="91440" bIns="45720" rtlCol="0">
            <a:normAutofit/>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1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12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1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pPr marL="0" indent="0">
              <a:buNone/>
            </a:pPr>
            <a:r>
              <a:rPr lang="en-GB" sz="1800" b="1" dirty="0"/>
              <a:t>Who:</a:t>
            </a:r>
          </a:p>
          <a:p>
            <a:pPr marL="0" indent="0">
              <a:buNone/>
            </a:pPr>
            <a:r>
              <a:rPr lang="en-GB" sz="1800" dirty="0"/>
              <a:t>Parish Councillor</a:t>
            </a:r>
          </a:p>
        </p:txBody>
      </p:sp>
    </p:spTree>
    <p:extLst>
      <p:ext uri="{BB962C8B-B14F-4D97-AF65-F5344CB8AC3E}">
        <p14:creationId xmlns:p14="http://schemas.microsoft.com/office/powerpoint/2010/main" val="29562271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AF5CF3F-E5EF-5769-3F83-24ADB4412BBF}"/>
              </a:ext>
            </a:extLst>
          </p:cNvPr>
          <p:cNvSpPr>
            <a:spLocks noGrp="1"/>
          </p:cNvSpPr>
          <p:nvPr>
            <p:ph idx="1"/>
          </p:nvPr>
        </p:nvSpPr>
        <p:spPr>
          <a:xfrm>
            <a:off x="7210425" y="578499"/>
            <a:ext cx="4648783" cy="5965176"/>
          </a:xfrm>
        </p:spPr>
        <p:txBody>
          <a:bodyPr rtlCol="0">
            <a:normAutofit fontScale="92500" lnSpcReduction="10000"/>
          </a:bodyPr>
          <a:lstStyle>
            <a:defPPr>
              <a:defRPr lang="en-GB"/>
            </a:defPPr>
          </a:lstStyle>
          <a:p>
            <a:pPr marL="0" indent="0">
              <a:buNone/>
            </a:pPr>
            <a:r>
              <a:rPr lang="en-GB" b="1" dirty="0"/>
              <a:t>Making the Plan Happen.</a:t>
            </a:r>
          </a:p>
          <a:p>
            <a:pPr marL="0" indent="0">
              <a:buNone/>
            </a:pPr>
            <a:r>
              <a:rPr lang="en-GB" b="1" dirty="0"/>
              <a:t>Please consider actively helping to build on the work previous residents have done to make this a great place to live, by volunteering to be part of one of the working groups by contacting:</a:t>
            </a:r>
          </a:p>
          <a:p>
            <a:pPr marL="0" indent="0">
              <a:buNone/>
            </a:pPr>
            <a:r>
              <a:rPr lang="en-GB" sz="3600" b="1" dirty="0"/>
              <a:t>chetnolevillage@gmail.com</a:t>
            </a:r>
          </a:p>
          <a:p>
            <a:pPr marL="0" indent="0" rtl="0">
              <a:buNone/>
            </a:pPr>
            <a:r>
              <a:rPr lang="en-GB" dirty="0"/>
              <a:t>OR The Parish Plan Team</a:t>
            </a:r>
          </a:p>
          <a:p>
            <a:pPr lvl="1"/>
            <a:r>
              <a:rPr lang="en-GB" dirty="0"/>
              <a:t>Geoff de Metz – the Old Parsonage</a:t>
            </a:r>
          </a:p>
          <a:p>
            <a:pPr lvl="1"/>
            <a:r>
              <a:rPr lang="en-GB" dirty="0"/>
              <a:t>Michele </a:t>
            </a:r>
            <a:r>
              <a:rPr lang="en-GB" dirty="0" err="1"/>
              <a:t>Aldhouse</a:t>
            </a:r>
            <a:r>
              <a:rPr lang="en-GB" dirty="0"/>
              <a:t> – Four Martins</a:t>
            </a:r>
          </a:p>
          <a:p>
            <a:pPr lvl="1"/>
            <a:r>
              <a:rPr lang="en-GB" dirty="0"/>
              <a:t>Naomi Hewitt – Chetnole House</a:t>
            </a:r>
          </a:p>
          <a:p>
            <a:endParaRPr lang="en-GB" b="1" dirty="0"/>
          </a:p>
        </p:txBody>
      </p:sp>
      <p:pic>
        <p:nvPicPr>
          <p:cNvPr id="2050" name="Picture 2" descr="The Dorset Walk — Chetnole, Melbury Osmond and Melbury Bubb | Dorset Life -  The Dorset Magazine">
            <a:extLst>
              <a:ext uri="{FF2B5EF4-FFF2-40B4-BE49-F238E27FC236}">
                <a16:creationId xmlns:a16="http://schemas.microsoft.com/office/drawing/2014/main" id="{CAA702E4-8A31-1DE6-E0A7-01E06327DE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441" y="2143741"/>
            <a:ext cx="3872554" cy="2570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0251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p:txBody>
          <a:bodyPr rtlCol="0">
            <a:normAutofit/>
          </a:bodyPr>
          <a:lstStyle>
            <a:defPPr>
              <a:defRPr lang="en-GB"/>
            </a:defPPr>
          </a:lstStyle>
          <a:p>
            <a:pPr rtl="0"/>
            <a:r>
              <a:rPr lang="en-GB" dirty="0">
                <a:solidFill>
                  <a:schemeClr val="accent3"/>
                </a:solidFill>
                <a:latin typeface="Baskerville Old Face" panose="02020602080505020303" pitchFamily="18" charset="77"/>
                <a:cs typeface="Calibri Light"/>
              </a:rPr>
              <a:t>Contents</a:t>
            </a:r>
            <a:endParaRPr lang="en-GB" dirty="0">
              <a:solidFill>
                <a:schemeClr val="accent3"/>
              </a:solidFill>
              <a:latin typeface="Baskerville Old Face" panose="02020602080505020303" pitchFamily="18" charset="77"/>
            </a:endParaRPr>
          </a:p>
        </p:txBody>
      </p:sp>
      <p:sp>
        <p:nvSpPr>
          <p:cNvPr id="3" name="Content Placeholder 2">
            <a:extLst>
              <a:ext uri="{FF2B5EF4-FFF2-40B4-BE49-F238E27FC236}">
                <a16:creationId xmlns:a16="http://schemas.microsoft.com/office/drawing/2014/main" id="{22788C46-D0BC-4307-AE55-7601A139E7CB}"/>
              </a:ext>
            </a:extLst>
          </p:cNvPr>
          <p:cNvSpPr>
            <a:spLocks noGrp="1"/>
          </p:cNvSpPr>
          <p:nvPr>
            <p:ph sz="quarter" idx="4"/>
          </p:nvPr>
        </p:nvSpPr>
        <p:spPr/>
        <p:txBody>
          <a:bodyPr vert="horz" lIns="91440" tIns="45720" rIns="91440" bIns="45720" rtlCol="0" anchor="t">
            <a:normAutofit/>
          </a:bodyPr>
          <a:lstStyle>
            <a:defPPr>
              <a:defRPr lang="en-GB"/>
            </a:defPPr>
          </a:lstStyle>
          <a:p>
            <a:pPr marL="0" indent="0" rtl="0">
              <a:lnSpc>
                <a:spcPct val="150000"/>
              </a:lnSpc>
              <a:buNone/>
            </a:pPr>
            <a:r>
              <a:rPr lang="en-GB" dirty="0">
                <a:latin typeface="Gill Sans Nova Light" panose="020B0302020104020203" pitchFamily="34" charset="0"/>
                <a:cs typeface="Gill Sans Light" panose="020B0302020104020203" pitchFamily="34" charset="-79"/>
              </a:rPr>
              <a:t>Parish Plan G</a:t>
            </a:r>
            <a:r>
              <a:rPr lang="en-GB" sz="2400" dirty="0">
                <a:solidFill>
                  <a:schemeClr val="accent3"/>
                </a:solidFill>
                <a:latin typeface="Gill Sans Nova Light" panose="020B0302020104020203" pitchFamily="34" charset="0"/>
                <a:cs typeface="Gill Sans Light" panose="020B0302020104020203" pitchFamily="34" charset="-79"/>
              </a:rPr>
              <a:t>oals</a:t>
            </a:r>
          </a:p>
          <a:p>
            <a:pPr marL="0" indent="0" rtl="0">
              <a:lnSpc>
                <a:spcPct val="150000"/>
              </a:lnSpc>
              <a:buNone/>
            </a:pPr>
            <a:r>
              <a:rPr lang="en-GB" sz="2400" dirty="0">
                <a:solidFill>
                  <a:schemeClr val="accent3"/>
                </a:solidFill>
                <a:latin typeface="Gill Sans Nova Light" panose="020B0302020104020203" pitchFamily="34" charset="0"/>
                <a:cs typeface="Gill Sans Light" panose="020B0302020104020203" pitchFamily="34" charset="-79"/>
              </a:rPr>
              <a:t>Survey &amp; Process</a:t>
            </a:r>
          </a:p>
          <a:p>
            <a:pPr marL="0" indent="0" rtl="0">
              <a:lnSpc>
                <a:spcPct val="150000"/>
              </a:lnSpc>
              <a:buNone/>
            </a:pPr>
            <a:r>
              <a:rPr lang="en-GB" dirty="0">
                <a:latin typeface="Gill Sans Nova Light" panose="020B0302020104020203" pitchFamily="34" charset="0"/>
                <a:cs typeface="Gill Sans Light" panose="020B0302020104020203" pitchFamily="34" charset="-79"/>
              </a:rPr>
              <a:t>Findings</a:t>
            </a:r>
            <a:endParaRPr lang="en-GB" sz="2400" dirty="0">
              <a:solidFill>
                <a:schemeClr val="accent3"/>
              </a:solidFill>
              <a:latin typeface="Gill Sans Nova Light" panose="020B0302020104020203" pitchFamily="34" charset="0"/>
              <a:cs typeface="Gill Sans Light" panose="020B0302020104020203" pitchFamily="34" charset="-79"/>
            </a:endParaRPr>
          </a:p>
          <a:p>
            <a:pPr marL="0" indent="0" rtl="0">
              <a:lnSpc>
                <a:spcPct val="150000"/>
              </a:lnSpc>
              <a:buNone/>
            </a:pPr>
            <a:r>
              <a:rPr lang="en-GB" dirty="0">
                <a:latin typeface="Gill Sans Nova Light" panose="020B0302020104020203" pitchFamily="34" charset="0"/>
                <a:cs typeface="Gill Sans Light" panose="020B0302020104020203" pitchFamily="34" charset="-79"/>
              </a:rPr>
              <a:t>Recommended Actions</a:t>
            </a:r>
            <a:endParaRPr lang="en-GB" dirty="0">
              <a:solidFill>
                <a:schemeClr val="accent3"/>
              </a:solidFill>
              <a:latin typeface="Gill Sans Nova Light" panose="020B0302020104020203" pitchFamily="34" charset="0"/>
              <a:cs typeface="Calibri"/>
            </a:endParaRPr>
          </a:p>
        </p:txBody>
      </p:sp>
      <p:sp>
        <p:nvSpPr>
          <p:cNvPr id="5" name="Footer Placeholder 4">
            <a:extLst>
              <a:ext uri="{FF2B5EF4-FFF2-40B4-BE49-F238E27FC236}">
                <a16:creationId xmlns:a16="http://schemas.microsoft.com/office/drawing/2014/main" id="{4A947406-5839-A735-732D-5690E6315B95}"/>
              </a:ext>
            </a:extLst>
          </p:cNvPr>
          <p:cNvSpPr>
            <a:spLocks noGrp="1"/>
          </p:cNvSpPr>
          <p:nvPr>
            <p:ph type="ftr" sz="quarter" idx="11"/>
          </p:nvPr>
        </p:nvSpPr>
        <p:spPr/>
        <p:txBody>
          <a:bodyPr rtlCol="0"/>
          <a:lstStyle>
            <a:defPPr>
              <a:defRPr lang="en-GB"/>
            </a:defPPr>
          </a:lstStyle>
          <a:p>
            <a:pPr rtl="0"/>
            <a:r>
              <a:rPr lang="en-GB"/>
              <a:t>Chetnole &amp; Stockwood Parish Plan in 2023</a:t>
            </a:r>
            <a:endParaRPr lang="en-GB" dirty="0"/>
          </a:p>
        </p:txBody>
      </p:sp>
      <p:sp>
        <p:nvSpPr>
          <p:cNvPr id="6" name="Slide Number Placeholder 5">
            <a:extLst>
              <a:ext uri="{FF2B5EF4-FFF2-40B4-BE49-F238E27FC236}">
                <a16:creationId xmlns:a16="http://schemas.microsoft.com/office/drawing/2014/main" id="{662884A3-BD82-0FC6-A582-54DD17DBCB4A}"/>
              </a:ext>
            </a:extLst>
          </p:cNvPr>
          <p:cNvSpPr>
            <a:spLocks noGrp="1"/>
          </p:cNvSpPr>
          <p:nvPr>
            <p:ph type="sldNum" sz="quarter" idx="12"/>
          </p:nvPr>
        </p:nvSpPr>
        <p:spPr/>
        <p:txBody>
          <a:bodyPr rtlCol="0"/>
          <a:lstStyle>
            <a:defPPr>
              <a:defRPr lang="en-GB"/>
            </a:defPPr>
          </a:lstStyle>
          <a:p>
            <a:pPr rtl="0"/>
            <a:fld id="{294A09A9-5501-47C1-A89A-A340965A2BE2}" type="slidenum">
              <a:rPr lang="en-GB" smtClean="0"/>
              <a:t>3</a:t>
            </a:fld>
            <a:endParaRPr lang="en-GB" dirty="0"/>
          </a:p>
        </p:txBody>
      </p:sp>
      <p:pic>
        <p:nvPicPr>
          <p:cNvPr id="1026" name="Picture 2" descr="Chetnole Village Hall">
            <a:extLst>
              <a:ext uri="{FF2B5EF4-FFF2-40B4-BE49-F238E27FC236}">
                <a16:creationId xmlns:a16="http://schemas.microsoft.com/office/drawing/2014/main" id="{75EB8F9B-8492-6A1A-EAEA-38CA561F7B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3899" y="2718164"/>
            <a:ext cx="3039743" cy="1520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Dorset Villages: Chetnole | Dorset Life - The Dorset Magazine">
            <a:extLst>
              <a:ext uri="{FF2B5EF4-FFF2-40B4-BE49-F238E27FC236}">
                <a16:creationId xmlns:a16="http://schemas.microsoft.com/office/drawing/2014/main" id="{BDD2EE0A-8396-9C5E-3E04-F3258D0DDA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27" y="2304288"/>
            <a:ext cx="1852612" cy="277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a:extLst>
              <a:ext uri="{FF2B5EF4-FFF2-40B4-BE49-F238E27FC236}">
                <a16:creationId xmlns:a16="http://schemas.microsoft.com/office/drawing/2014/main" id="{59C4653E-2DB2-A72C-A70F-899F5F9A0E85}"/>
              </a:ext>
            </a:extLst>
          </p:cNvPr>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1388868" y="4960937"/>
            <a:ext cx="2846387" cy="189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5" descr="Wriggle Valley Cricket Club | Sports team">
            <a:extLst>
              <a:ext uri="{FF2B5EF4-FFF2-40B4-BE49-F238E27FC236}">
                <a16:creationId xmlns:a16="http://schemas.microsoft.com/office/drawing/2014/main" id="{76A02A65-74E4-26C0-D683-0A86F4C3C3F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66410" y="4549775"/>
            <a:ext cx="1836737" cy="245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6" descr="St Edwold's Church, Stockwood - Wikipedia">
            <a:extLst>
              <a:ext uri="{FF2B5EF4-FFF2-40B4-BE49-F238E27FC236}">
                <a16:creationId xmlns:a16="http://schemas.microsoft.com/office/drawing/2014/main" id="{8D156F33-E51E-73A2-B27B-D4655725E41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61038" y="-40164"/>
            <a:ext cx="2986088" cy="223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7">
            <a:extLst>
              <a:ext uri="{FF2B5EF4-FFF2-40B4-BE49-F238E27FC236}">
                <a16:creationId xmlns:a16="http://schemas.microsoft.com/office/drawing/2014/main" id="{FEFFE306-546D-7B32-274F-A06D477EFACC}"/>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6918"/>
          <a:stretch/>
        </p:blipFill>
        <p:spPr bwMode="auto">
          <a:xfrm>
            <a:off x="650648" y="136525"/>
            <a:ext cx="2161414" cy="219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9527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02655-34DF-25F9-4640-B2CE5329AD1A}"/>
              </a:ext>
            </a:extLst>
          </p:cNvPr>
          <p:cNvSpPr>
            <a:spLocks noGrp="1"/>
          </p:cNvSpPr>
          <p:nvPr>
            <p:ph type="title"/>
          </p:nvPr>
        </p:nvSpPr>
        <p:spPr/>
        <p:txBody>
          <a:bodyPr rtlCol="0"/>
          <a:lstStyle>
            <a:defPPr>
              <a:defRPr lang="en-GB"/>
            </a:defPPr>
          </a:lstStyle>
          <a:p>
            <a:pPr rtl="0"/>
            <a:r>
              <a:rPr lang="en-GB" dirty="0"/>
              <a:t>Parish Plan Goals</a:t>
            </a:r>
          </a:p>
        </p:txBody>
      </p:sp>
      <p:sp>
        <p:nvSpPr>
          <p:cNvPr id="3" name="Content Placeholder 2">
            <a:extLst>
              <a:ext uri="{FF2B5EF4-FFF2-40B4-BE49-F238E27FC236}">
                <a16:creationId xmlns:a16="http://schemas.microsoft.com/office/drawing/2014/main" id="{1A585715-2793-160B-269E-D9516C84D73A}"/>
              </a:ext>
            </a:extLst>
          </p:cNvPr>
          <p:cNvSpPr>
            <a:spLocks noGrp="1"/>
          </p:cNvSpPr>
          <p:nvPr>
            <p:ph idx="1"/>
          </p:nvPr>
        </p:nvSpPr>
        <p:spPr>
          <a:xfrm>
            <a:off x="2223516" y="2415786"/>
            <a:ext cx="7744968" cy="2697480"/>
          </a:xfrm>
        </p:spPr>
        <p:txBody>
          <a:bodyPr rtlCol="0">
            <a:normAutofit lnSpcReduction="10000"/>
          </a:bodyPr>
          <a:lstStyle>
            <a:defPPr>
              <a:defRPr lang="en-GB"/>
            </a:defPPr>
          </a:lstStyle>
          <a:p>
            <a:r>
              <a:rPr lang="en-GB" b="1" dirty="0"/>
              <a:t>Relevance &amp; Engagement: </a:t>
            </a:r>
            <a:r>
              <a:rPr lang="en-GB" dirty="0"/>
              <a:t>A parish plan is a living, breathing document and should be revisited on a cyclical basis to ensure relevant outcomes &amp; community engagement.</a:t>
            </a:r>
          </a:p>
          <a:p>
            <a:r>
              <a:rPr lang="en-GB" b="1" dirty="0"/>
              <a:t>Update Views: </a:t>
            </a:r>
            <a:r>
              <a:rPr lang="en-GB" dirty="0"/>
              <a:t>New residents with different requirements and levels of willingness to help.  New Societal changes: climate change, sewage, cost of living</a:t>
            </a:r>
          </a:p>
          <a:p>
            <a:r>
              <a:rPr lang="en-GB" b="1" dirty="0"/>
              <a:t>Create Accountability: </a:t>
            </a:r>
            <a:r>
              <a:rPr lang="en-GB" dirty="0"/>
              <a:t>Maintain focus for volunteer groups or GVMT organisations.</a:t>
            </a:r>
          </a:p>
          <a:p>
            <a:pPr rtl="0"/>
            <a:endParaRPr lang="en-GB" dirty="0"/>
          </a:p>
        </p:txBody>
      </p:sp>
      <p:sp>
        <p:nvSpPr>
          <p:cNvPr id="4" name="Footer Placeholder 3">
            <a:extLst>
              <a:ext uri="{FF2B5EF4-FFF2-40B4-BE49-F238E27FC236}">
                <a16:creationId xmlns:a16="http://schemas.microsoft.com/office/drawing/2014/main" id="{A3609A75-5E9A-C165-5A1D-764F9E96B722}"/>
              </a:ext>
            </a:extLst>
          </p:cNvPr>
          <p:cNvSpPr>
            <a:spLocks noGrp="1"/>
          </p:cNvSpPr>
          <p:nvPr>
            <p:ph type="ftr" sz="quarter" idx="10"/>
          </p:nvPr>
        </p:nvSpPr>
        <p:spPr/>
        <p:txBody>
          <a:bodyPr rtlCol="0"/>
          <a:lstStyle>
            <a:defPPr>
              <a:defRPr lang="en-GB"/>
            </a:defPPr>
          </a:lstStyle>
          <a:p>
            <a:pPr rtl="0"/>
            <a:r>
              <a:rPr lang="en-GB"/>
              <a:t>Chetnole Village Plan in 2023</a:t>
            </a:r>
            <a:endParaRPr lang="en-GB" dirty="0"/>
          </a:p>
        </p:txBody>
      </p:sp>
      <p:sp>
        <p:nvSpPr>
          <p:cNvPr id="5" name="Slide Number Placeholder 4">
            <a:extLst>
              <a:ext uri="{FF2B5EF4-FFF2-40B4-BE49-F238E27FC236}">
                <a16:creationId xmlns:a16="http://schemas.microsoft.com/office/drawing/2014/main" id="{0108060B-6C9E-CFFF-55DE-F0D645C094DC}"/>
              </a:ext>
            </a:extLst>
          </p:cNvPr>
          <p:cNvSpPr>
            <a:spLocks noGrp="1"/>
          </p:cNvSpPr>
          <p:nvPr>
            <p:ph type="sldNum" sz="quarter" idx="11"/>
          </p:nvPr>
        </p:nvSpPr>
        <p:spPr/>
        <p:txBody>
          <a:bodyPr rtlCol="0"/>
          <a:lstStyle>
            <a:defPPr>
              <a:defRPr lang="en-GB"/>
            </a:defPPr>
          </a:lstStyle>
          <a:p>
            <a:pPr rtl="0"/>
            <a:fld id="{294A09A9-5501-47C1-A89A-A340965A2BE2}" type="slidenum">
              <a:rPr lang="en-GB" smtClean="0"/>
              <a:pPr rtl="0"/>
              <a:t>4</a:t>
            </a:fld>
            <a:endParaRPr lang="en-GB" dirty="0"/>
          </a:p>
        </p:txBody>
      </p:sp>
    </p:spTree>
    <p:extLst>
      <p:ext uri="{BB962C8B-B14F-4D97-AF65-F5344CB8AC3E}">
        <p14:creationId xmlns:p14="http://schemas.microsoft.com/office/powerpoint/2010/main" val="145449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34318-0820-780B-1103-BE8119954762}"/>
              </a:ext>
            </a:extLst>
          </p:cNvPr>
          <p:cNvSpPr>
            <a:spLocks noGrp="1"/>
          </p:cNvSpPr>
          <p:nvPr>
            <p:ph type="title"/>
          </p:nvPr>
        </p:nvSpPr>
        <p:spPr>
          <a:xfrm>
            <a:off x="838200" y="156869"/>
            <a:ext cx="10515600" cy="1325880"/>
          </a:xfrm>
        </p:spPr>
        <p:txBody>
          <a:bodyPr/>
          <a:lstStyle/>
          <a:p>
            <a:r>
              <a:rPr lang="en-GB" dirty="0"/>
              <a:t>The Survey</a:t>
            </a:r>
          </a:p>
        </p:txBody>
      </p:sp>
      <p:sp>
        <p:nvSpPr>
          <p:cNvPr id="3" name="Content Placeholder 2">
            <a:extLst>
              <a:ext uri="{FF2B5EF4-FFF2-40B4-BE49-F238E27FC236}">
                <a16:creationId xmlns:a16="http://schemas.microsoft.com/office/drawing/2014/main" id="{8997E3EB-D065-2AEC-1868-E9B6F4C9449A}"/>
              </a:ext>
            </a:extLst>
          </p:cNvPr>
          <p:cNvSpPr>
            <a:spLocks noGrp="1"/>
          </p:cNvSpPr>
          <p:nvPr>
            <p:ph idx="1"/>
          </p:nvPr>
        </p:nvSpPr>
        <p:spPr>
          <a:xfrm>
            <a:off x="832126" y="1337187"/>
            <a:ext cx="6467669" cy="5019163"/>
          </a:xfrm>
        </p:spPr>
        <p:txBody>
          <a:bodyPr>
            <a:normAutofit lnSpcReduction="10000"/>
          </a:bodyPr>
          <a:lstStyle/>
          <a:p>
            <a:r>
              <a:rPr lang="en-GB" sz="2400" b="1" dirty="0"/>
              <a:t>We had a Response Rate of 201 or a little over 53% of the population of 380 in Chetnole &amp; Stockwood. </a:t>
            </a:r>
            <a:r>
              <a:rPr lang="en-GB" sz="2400" dirty="0"/>
              <a:t>In 2010 we also had 53% but of households only.</a:t>
            </a:r>
          </a:p>
          <a:p>
            <a:r>
              <a:rPr lang="en-GB" sz="2400" dirty="0"/>
              <a:t>Based on those who entered post codes, we had 2 responses from Stockwood and 16 responses from Hamlet.  </a:t>
            </a:r>
          </a:p>
          <a:p>
            <a:r>
              <a:rPr lang="en-GB" sz="2400" dirty="0"/>
              <a:t>Paper copies distributed to every household in Oct 23 – only 21 received back. </a:t>
            </a:r>
          </a:p>
          <a:p>
            <a:r>
              <a:rPr lang="en-GB" sz="2400" dirty="0"/>
              <a:t>3 sections: Children’s section for those under 13yrs (4 respondents); Main questionnaire for all residents. General questionnaire for one household member.</a:t>
            </a:r>
          </a:p>
          <a:p>
            <a:r>
              <a:rPr lang="en-GB" sz="2400" dirty="0"/>
              <a:t>Data analysed had personal info removed</a:t>
            </a:r>
          </a:p>
          <a:p>
            <a:endParaRPr lang="en-GB" dirty="0"/>
          </a:p>
        </p:txBody>
      </p:sp>
      <p:sp>
        <p:nvSpPr>
          <p:cNvPr id="4" name="Footer Placeholder 3">
            <a:extLst>
              <a:ext uri="{FF2B5EF4-FFF2-40B4-BE49-F238E27FC236}">
                <a16:creationId xmlns:a16="http://schemas.microsoft.com/office/drawing/2014/main" id="{06B45D56-8D30-61F5-28BA-554FD6ADB5A1}"/>
              </a:ext>
            </a:extLst>
          </p:cNvPr>
          <p:cNvSpPr>
            <a:spLocks noGrp="1"/>
          </p:cNvSpPr>
          <p:nvPr>
            <p:ph type="ftr" sz="quarter" idx="10"/>
          </p:nvPr>
        </p:nvSpPr>
        <p:spPr/>
        <p:txBody>
          <a:bodyPr/>
          <a:lstStyle/>
          <a:p>
            <a:pPr rtl="0"/>
            <a:r>
              <a:rPr lang="en-GB"/>
              <a:t>Chetnole &amp; Stockwood Parish Plan in 2023</a:t>
            </a:r>
            <a:endParaRPr lang="en-GB" dirty="0"/>
          </a:p>
        </p:txBody>
      </p:sp>
      <p:sp>
        <p:nvSpPr>
          <p:cNvPr id="5" name="Slide Number Placeholder 4">
            <a:extLst>
              <a:ext uri="{FF2B5EF4-FFF2-40B4-BE49-F238E27FC236}">
                <a16:creationId xmlns:a16="http://schemas.microsoft.com/office/drawing/2014/main" id="{C122AA67-BA71-6E95-A91E-01D4BCC4DEBC}"/>
              </a:ext>
            </a:extLst>
          </p:cNvPr>
          <p:cNvSpPr>
            <a:spLocks noGrp="1"/>
          </p:cNvSpPr>
          <p:nvPr>
            <p:ph type="sldNum" sz="quarter" idx="11"/>
          </p:nvPr>
        </p:nvSpPr>
        <p:spPr/>
        <p:txBody>
          <a:bodyPr/>
          <a:lstStyle/>
          <a:p>
            <a:pPr rtl="0"/>
            <a:fld id="{294A09A9-5501-47C1-A89A-A340965A2BE2}" type="slidenum">
              <a:rPr lang="en-GB" smtClean="0"/>
              <a:pPr rtl="0"/>
              <a:t>5</a:t>
            </a:fld>
            <a:endParaRPr lang="en-GB" dirty="0"/>
          </a:p>
        </p:txBody>
      </p:sp>
      <p:sp>
        <p:nvSpPr>
          <p:cNvPr id="6" name="Content Placeholder 2">
            <a:extLst>
              <a:ext uri="{FF2B5EF4-FFF2-40B4-BE49-F238E27FC236}">
                <a16:creationId xmlns:a16="http://schemas.microsoft.com/office/drawing/2014/main" id="{FB62D1C8-B4AF-0257-F123-00BC8D5B2D62}"/>
              </a:ext>
            </a:extLst>
          </p:cNvPr>
          <p:cNvSpPr txBox="1">
            <a:spLocks/>
          </p:cNvSpPr>
          <p:nvPr/>
        </p:nvSpPr>
        <p:spPr>
          <a:xfrm>
            <a:off x="6253065" y="1744137"/>
            <a:ext cx="5627914" cy="4370832"/>
          </a:xfrm>
          <a:prstGeom prst="rect">
            <a:avLst/>
          </a:prstGeom>
        </p:spPr>
        <p:txBody>
          <a:bodyPr vert="horz" lIns="91440" tIns="45720" rIns="91440" bIns="45720" rtlCol="0">
            <a:normAutofit/>
          </a:bodyPr>
          <a:lstStyle>
            <a:defPPr>
              <a:defRPr lang="en-GB"/>
            </a:defPPr>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2800" kern="1200">
                <a:solidFill>
                  <a:schemeClr val="accent3"/>
                </a:solidFill>
                <a:latin typeface="Gill Sans Nova Light" panose="020F0302020204030204" pitchFamily="34" charset="0"/>
                <a:ea typeface="+mn-ea"/>
                <a:cs typeface="Gill Sans Nova Light" panose="020F0302020204030204" pitchFamily="34" charset="0"/>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2400" kern="1200">
                <a:solidFill>
                  <a:schemeClr val="accent3"/>
                </a:solidFill>
                <a:latin typeface="Gill Sans Nova Light" panose="020F0302020204030204" pitchFamily="34" charset="0"/>
                <a:ea typeface="+mn-ea"/>
                <a:cs typeface="Gill Sans Nova Light" panose="020F0302020204030204" pitchFamily="34" charset="0"/>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2000" kern="1200">
                <a:solidFill>
                  <a:schemeClr val="accent3"/>
                </a:solidFill>
                <a:latin typeface="Gill Sans Nova Light" panose="020F0302020204030204" pitchFamily="34" charset="0"/>
                <a:ea typeface="+mn-ea"/>
                <a:cs typeface="Gill Sans Nova Light" panose="020F0302020204030204" pitchFamily="34" charset="0"/>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Gill Sans Nova Light" panose="020F0302020204030204" pitchFamily="34" charset="0"/>
                <a:ea typeface="+mn-ea"/>
                <a:cs typeface="Gill Sans Nova Light" panose="020F0302020204030204" pitchFamily="34" charset="0"/>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Gill Sans Nova Light" panose="020F0302020204030204" pitchFamily="34" charset="0"/>
                <a:ea typeface="+mn-ea"/>
                <a:cs typeface="Gill Sans Nova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a:lstStyle>
          <a:p>
            <a:endParaRPr lang="en-GB" dirty="0"/>
          </a:p>
          <a:p>
            <a:endParaRPr lang="en-GB" dirty="0"/>
          </a:p>
        </p:txBody>
      </p:sp>
      <p:sp>
        <p:nvSpPr>
          <p:cNvPr id="9" name="TextBox 8">
            <a:extLst>
              <a:ext uri="{FF2B5EF4-FFF2-40B4-BE49-F238E27FC236}">
                <a16:creationId xmlns:a16="http://schemas.microsoft.com/office/drawing/2014/main" id="{ABCEB376-9201-221C-109C-2CD0FA7ACB9F}"/>
              </a:ext>
            </a:extLst>
          </p:cNvPr>
          <p:cNvSpPr txBox="1"/>
          <p:nvPr/>
        </p:nvSpPr>
        <p:spPr>
          <a:xfrm>
            <a:off x="8101782" y="5930303"/>
            <a:ext cx="3165258" cy="369332"/>
          </a:xfrm>
          <a:prstGeom prst="rect">
            <a:avLst/>
          </a:prstGeom>
          <a:noFill/>
        </p:spPr>
        <p:txBody>
          <a:bodyPr wrap="square" rtlCol="0">
            <a:spAutoFit/>
          </a:bodyPr>
          <a:lstStyle/>
          <a:p>
            <a:r>
              <a:rPr lang="en-GB" sz="1400" dirty="0"/>
              <a:t>NB 58 respondents did not put their ages</a:t>
            </a:r>
            <a:r>
              <a:rPr lang="en-GB" dirty="0"/>
              <a:t>.</a:t>
            </a:r>
          </a:p>
        </p:txBody>
      </p:sp>
      <mc:AlternateContent xmlns:mc="http://schemas.openxmlformats.org/markup-compatibility/2006" xmlns:cx2="http://schemas.microsoft.com/office/drawing/2015/10/21/chartex">
        <mc:Choice Requires="cx2">
          <p:graphicFrame>
            <p:nvGraphicFramePr>
              <p:cNvPr id="7" name="Chart 6">
                <a:extLst>
                  <a:ext uri="{FF2B5EF4-FFF2-40B4-BE49-F238E27FC236}">
                    <a16:creationId xmlns:a16="http://schemas.microsoft.com/office/drawing/2014/main" id="{D55D7E4A-518D-3468-6AD4-3286653E7C5B}"/>
                  </a:ext>
                </a:extLst>
              </p:cNvPr>
              <p:cNvGraphicFramePr/>
              <p:nvPr>
                <p:extLst>
                  <p:ext uri="{D42A27DB-BD31-4B8C-83A1-F6EECF244321}">
                    <p14:modId xmlns:p14="http://schemas.microsoft.com/office/powerpoint/2010/main" val="3648300293"/>
                  </p:ext>
                </p:extLst>
              </p:nvPr>
            </p:nvGraphicFramePr>
            <p:xfrm>
              <a:off x="6981825" y="1194346"/>
              <a:ext cx="5143500" cy="4679242"/>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7" name="Chart 6">
                <a:extLst>
                  <a:ext uri="{FF2B5EF4-FFF2-40B4-BE49-F238E27FC236}">
                    <a16:creationId xmlns:a16="http://schemas.microsoft.com/office/drawing/2014/main" id="{D55D7E4A-518D-3468-6AD4-3286653E7C5B}"/>
                  </a:ext>
                </a:extLst>
              </p:cNvPr>
              <p:cNvPicPr>
                <a:picLocks noGrp="1" noRot="1" noChangeAspect="1" noMove="1" noResize="1" noEditPoints="1" noAdjustHandles="1" noChangeArrowheads="1" noChangeShapeType="1"/>
              </p:cNvPicPr>
              <p:nvPr/>
            </p:nvPicPr>
            <p:blipFill>
              <a:blip r:embed="rId3"/>
              <a:stretch>
                <a:fillRect/>
              </a:stretch>
            </p:blipFill>
            <p:spPr>
              <a:xfrm>
                <a:off x="6981825" y="1194346"/>
                <a:ext cx="5143500" cy="4679242"/>
              </a:xfrm>
              <a:prstGeom prst="rect">
                <a:avLst/>
              </a:prstGeom>
            </p:spPr>
          </p:pic>
        </mc:Fallback>
      </mc:AlternateContent>
    </p:spTree>
    <p:extLst>
      <p:ext uri="{BB962C8B-B14F-4D97-AF65-F5344CB8AC3E}">
        <p14:creationId xmlns:p14="http://schemas.microsoft.com/office/powerpoint/2010/main" val="1411809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76E-4DE5-5F30-F427-177BEDDF9BB1}"/>
              </a:ext>
            </a:extLst>
          </p:cNvPr>
          <p:cNvSpPr>
            <a:spLocks noGrp="1"/>
          </p:cNvSpPr>
          <p:nvPr>
            <p:ph type="title"/>
          </p:nvPr>
        </p:nvSpPr>
        <p:spPr/>
        <p:txBody>
          <a:bodyPr/>
          <a:lstStyle/>
          <a:p>
            <a:r>
              <a:rPr lang="en-GB" dirty="0"/>
              <a:t>Survey Findings</a:t>
            </a:r>
          </a:p>
        </p:txBody>
      </p:sp>
    </p:spTree>
    <p:extLst>
      <p:ext uri="{BB962C8B-B14F-4D97-AF65-F5344CB8AC3E}">
        <p14:creationId xmlns:p14="http://schemas.microsoft.com/office/powerpoint/2010/main" val="2013990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D4FBF-EA5A-8905-B3F6-60FB6188B678}"/>
              </a:ext>
            </a:extLst>
          </p:cNvPr>
          <p:cNvSpPr>
            <a:spLocks noGrp="1"/>
          </p:cNvSpPr>
          <p:nvPr>
            <p:ph type="title"/>
          </p:nvPr>
        </p:nvSpPr>
        <p:spPr/>
        <p:txBody>
          <a:bodyPr>
            <a:normAutofit/>
          </a:bodyPr>
          <a:lstStyle/>
          <a:p>
            <a:r>
              <a:rPr lang="en-GB" sz="3600" dirty="0"/>
              <a:t>What Three Words Best Describe Our Parish</a:t>
            </a:r>
          </a:p>
        </p:txBody>
      </p:sp>
      <p:sp>
        <p:nvSpPr>
          <p:cNvPr id="4" name="Footer Placeholder 3">
            <a:extLst>
              <a:ext uri="{FF2B5EF4-FFF2-40B4-BE49-F238E27FC236}">
                <a16:creationId xmlns:a16="http://schemas.microsoft.com/office/drawing/2014/main" id="{EA04B0FE-32FF-00DB-DB39-C4A5448876AB}"/>
              </a:ext>
            </a:extLst>
          </p:cNvPr>
          <p:cNvSpPr>
            <a:spLocks noGrp="1"/>
          </p:cNvSpPr>
          <p:nvPr>
            <p:ph type="ftr" sz="quarter" idx="10"/>
          </p:nvPr>
        </p:nvSpPr>
        <p:spPr/>
        <p:txBody>
          <a:bodyPr/>
          <a:lstStyle/>
          <a:p>
            <a:pPr rtl="0"/>
            <a:r>
              <a:rPr lang="en-GB" dirty="0"/>
              <a:t>Chetnole &amp; Stockwood Parish Plan in 2023</a:t>
            </a:r>
          </a:p>
        </p:txBody>
      </p:sp>
      <p:sp>
        <p:nvSpPr>
          <p:cNvPr id="5" name="Slide Number Placeholder 4">
            <a:extLst>
              <a:ext uri="{FF2B5EF4-FFF2-40B4-BE49-F238E27FC236}">
                <a16:creationId xmlns:a16="http://schemas.microsoft.com/office/drawing/2014/main" id="{2159ABBF-E19B-7781-A3CD-41B2A4F5F8B9}"/>
              </a:ext>
            </a:extLst>
          </p:cNvPr>
          <p:cNvSpPr>
            <a:spLocks noGrp="1"/>
          </p:cNvSpPr>
          <p:nvPr>
            <p:ph type="sldNum" sz="quarter" idx="11"/>
          </p:nvPr>
        </p:nvSpPr>
        <p:spPr/>
        <p:txBody>
          <a:bodyPr/>
          <a:lstStyle/>
          <a:p>
            <a:pPr rtl="0"/>
            <a:fld id="{294A09A9-5501-47C1-A89A-A340965A2BE2}" type="slidenum">
              <a:rPr lang="en-GB" smtClean="0"/>
              <a:pPr rtl="0"/>
              <a:t>7</a:t>
            </a:fld>
            <a:endParaRPr lang="en-GB" dirty="0"/>
          </a:p>
        </p:txBody>
      </p:sp>
      <p:pic>
        <p:nvPicPr>
          <p:cNvPr id="9" name="Content Placeholder 8">
            <a:extLst>
              <a:ext uri="{FF2B5EF4-FFF2-40B4-BE49-F238E27FC236}">
                <a16:creationId xmlns:a16="http://schemas.microsoft.com/office/drawing/2014/main" id="{E0F56AC9-28F9-BF04-804B-A81D416FABA4}"/>
              </a:ext>
            </a:extLst>
          </p:cNvPr>
          <p:cNvPicPr>
            <a:picLocks noGrp="1" noChangeAspect="1"/>
          </p:cNvPicPr>
          <p:nvPr>
            <p:ph sz="quarter" idx="12"/>
          </p:nvPr>
        </p:nvPicPr>
        <p:blipFill>
          <a:blip r:embed="rId2"/>
          <a:stretch>
            <a:fillRect/>
          </a:stretch>
        </p:blipFill>
        <p:spPr>
          <a:xfrm>
            <a:off x="2246909" y="2286001"/>
            <a:ext cx="7755507" cy="4473580"/>
          </a:xfrm>
        </p:spPr>
      </p:pic>
    </p:spTree>
    <p:extLst>
      <p:ext uri="{BB962C8B-B14F-4D97-AF65-F5344CB8AC3E}">
        <p14:creationId xmlns:p14="http://schemas.microsoft.com/office/powerpoint/2010/main" val="2498149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E4DE5-B451-7327-DA19-0C879A138612}"/>
              </a:ext>
            </a:extLst>
          </p:cNvPr>
          <p:cNvSpPr>
            <a:spLocks noGrp="1"/>
          </p:cNvSpPr>
          <p:nvPr>
            <p:ph type="title"/>
          </p:nvPr>
        </p:nvSpPr>
        <p:spPr>
          <a:xfrm>
            <a:off x="838200" y="-3792"/>
            <a:ext cx="10515600" cy="1325880"/>
          </a:xfrm>
        </p:spPr>
        <p:txBody>
          <a:bodyPr/>
          <a:lstStyle/>
          <a:p>
            <a:r>
              <a:rPr lang="en-GB" dirty="0"/>
              <a:t>Living in the Parish</a:t>
            </a:r>
          </a:p>
        </p:txBody>
      </p:sp>
      <p:sp>
        <p:nvSpPr>
          <p:cNvPr id="4" name="Footer Placeholder 3">
            <a:extLst>
              <a:ext uri="{FF2B5EF4-FFF2-40B4-BE49-F238E27FC236}">
                <a16:creationId xmlns:a16="http://schemas.microsoft.com/office/drawing/2014/main" id="{F70B960E-C749-4B8A-2A18-0AA852A5BD26}"/>
              </a:ext>
            </a:extLst>
          </p:cNvPr>
          <p:cNvSpPr>
            <a:spLocks noGrp="1"/>
          </p:cNvSpPr>
          <p:nvPr>
            <p:ph type="ftr" sz="quarter" idx="10"/>
          </p:nvPr>
        </p:nvSpPr>
        <p:spPr/>
        <p:txBody>
          <a:bodyPr/>
          <a:lstStyle/>
          <a:p>
            <a:pPr rtl="0"/>
            <a:r>
              <a:rPr lang="en-GB"/>
              <a:t>Chetnole &amp; Stockwood Parish Plan in 2023</a:t>
            </a:r>
            <a:endParaRPr lang="en-GB" dirty="0"/>
          </a:p>
        </p:txBody>
      </p:sp>
      <p:sp>
        <p:nvSpPr>
          <p:cNvPr id="5" name="Slide Number Placeholder 4">
            <a:extLst>
              <a:ext uri="{FF2B5EF4-FFF2-40B4-BE49-F238E27FC236}">
                <a16:creationId xmlns:a16="http://schemas.microsoft.com/office/drawing/2014/main" id="{C148289F-709A-362B-D1AD-7D1368456EEA}"/>
              </a:ext>
            </a:extLst>
          </p:cNvPr>
          <p:cNvSpPr>
            <a:spLocks noGrp="1"/>
          </p:cNvSpPr>
          <p:nvPr>
            <p:ph type="sldNum" sz="quarter" idx="11"/>
          </p:nvPr>
        </p:nvSpPr>
        <p:spPr/>
        <p:txBody>
          <a:bodyPr/>
          <a:lstStyle/>
          <a:p>
            <a:pPr rtl="0"/>
            <a:fld id="{294A09A9-5501-47C1-A89A-A340965A2BE2}" type="slidenum">
              <a:rPr lang="en-GB" smtClean="0"/>
              <a:pPr rtl="0"/>
              <a:t>8</a:t>
            </a:fld>
            <a:endParaRPr lang="en-GB" dirty="0"/>
          </a:p>
        </p:txBody>
      </p:sp>
      <p:graphicFrame>
        <p:nvGraphicFramePr>
          <p:cNvPr id="6" name="Content Placeholder 5">
            <a:extLst>
              <a:ext uri="{FF2B5EF4-FFF2-40B4-BE49-F238E27FC236}">
                <a16:creationId xmlns:a16="http://schemas.microsoft.com/office/drawing/2014/main" id="{033F3F9D-898A-962D-7898-9B51A787C489}"/>
              </a:ext>
            </a:extLst>
          </p:cNvPr>
          <p:cNvGraphicFramePr>
            <a:graphicFrameLocks noGrp="1"/>
          </p:cNvGraphicFramePr>
          <p:nvPr>
            <p:ph idx="1"/>
            <p:extLst>
              <p:ext uri="{D42A27DB-BD31-4B8C-83A1-F6EECF244321}">
                <p14:modId xmlns:p14="http://schemas.microsoft.com/office/powerpoint/2010/main" val="941031137"/>
              </p:ext>
            </p:extLst>
          </p:nvPr>
        </p:nvGraphicFramePr>
        <p:xfrm>
          <a:off x="3565203" y="1553817"/>
          <a:ext cx="4353232" cy="318579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3118A642-31C8-07EB-C0AF-2D1A870F3E9A}"/>
              </a:ext>
            </a:extLst>
          </p:cNvPr>
          <p:cNvGraphicFramePr>
            <a:graphicFrameLocks/>
          </p:cNvGraphicFramePr>
          <p:nvPr>
            <p:extLst>
              <p:ext uri="{D42A27DB-BD31-4B8C-83A1-F6EECF244321}">
                <p14:modId xmlns:p14="http://schemas.microsoft.com/office/powerpoint/2010/main" val="154871730"/>
              </p:ext>
            </p:extLst>
          </p:nvPr>
        </p:nvGraphicFramePr>
        <p:xfrm>
          <a:off x="6885037" y="2733492"/>
          <a:ext cx="5442155" cy="3535679"/>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4DDAF187-8A57-8B0A-FDEC-8B642FF86014}"/>
              </a:ext>
            </a:extLst>
          </p:cNvPr>
          <p:cNvSpPr txBox="1"/>
          <p:nvPr/>
        </p:nvSpPr>
        <p:spPr>
          <a:xfrm>
            <a:off x="8829368" y="2250082"/>
            <a:ext cx="2989005" cy="369332"/>
          </a:xfrm>
          <a:prstGeom prst="rect">
            <a:avLst/>
          </a:prstGeom>
          <a:noFill/>
        </p:spPr>
        <p:txBody>
          <a:bodyPr wrap="square" rtlCol="0">
            <a:spAutoFit/>
          </a:bodyPr>
          <a:lstStyle/>
          <a:p>
            <a:r>
              <a:rPr lang="en-GB" b="1" dirty="0"/>
              <a:t>Reasons for being in the Parish:</a:t>
            </a:r>
          </a:p>
        </p:txBody>
      </p:sp>
      <p:sp>
        <p:nvSpPr>
          <p:cNvPr id="11" name="TextBox 10">
            <a:extLst>
              <a:ext uri="{FF2B5EF4-FFF2-40B4-BE49-F238E27FC236}">
                <a16:creationId xmlns:a16="http://schemas.microsoft.com/office/drawing/2014/main" id="{1009BCCA-EBCA-6AC8-51BD-88FE7ED7F462}"/>
              </a:ext>
            </a:extLst>
          </p:cNvPr>
          <p:cNvSpPr txBox="1"/>
          <p:nvPr/>
        </p:nvSpPr>
        <p:spPr>
          <a:xfrm>
            <a:off x="838200" y="4914954"/>
            <a:ext cx="6814001" cy="1354217"/>
          </a:xfrm>
          <a:prstGeom prst="rect">
            <a:avLst/>
          </a:prstGeom>
          <a:noFill/>
        </p:spPr>
        <p:txBody>
          <a:bodyPr wrap="square" rtlCol="0">
            <a:spAutoFit/>
          </a:bodyPr>
          <a:lstStyle/>
          <a:p>
            <a:r>
              <a:rPr lang="en-GB" u="sng" dirty="0"/>
              <a:t>Some interesting reasons given for being in the Parish:</a:t>
            </a:r>
          </a:p>
          <a:p>
            <a:r>
              <a:rPr lang="en-GB" sz="1600" dirty="0"/>
              <a:t>Opportunity to design and build our own house </a:t>
            </a:r>
          </a:p>
          <a:p>
            <a:r>
              <a:rPr lang="en-GB" sz="1600" dirty="0"/>
              <a:t>Husband lived here as a child and his mother highly recommended the village </a:t>
            </a:r>
          </a:p>
          <a:p>
            <a:r>
              <a:rPr lang="en-GB" sz="1600" dirty="0"/>
              <a:t>Return to childhood village </a:t>
            </a:r>
          </a:p>
          <a:p>
            <a:r>
              <a:rPr lang="en-GB" sz="1600" dirty="0"/>
              <a:t>Three people born here</a:t>
            </a:r>
          </a:p>
        </p:txBody>
      </p:sp>
      <p:sp>
        <p:nvSpPr>
          <p:cNvPr id="12" name="TextBox 11">
            <a:extLst>
              <a:ext uri="{FF2B5EF4-FFF2-40B4-BE49-F238E27FC236}">
                <a16:creationId xmlns:a16="http://schemas.microsoft.com/office/drawing/2014/main" id="{CF6F17B9-357A-A752-B447-98DC8907901E}"/>
              </a:ext>
            </a:extLst>
          </p:cNvPr>
          <p:cNvSpPr txBox="1"/>
          <p:nvPr/>
        </p:nvSpPr>
        <p:spPr>
          <a:xfrm>
            <a:off x="5384896" y="1322088"/>
            <a:ext cx="2989005" cy="369332"/>
          </a:xfrm>
          <a:prstGeom prst="rect">
            <a:avLst/>
          </a:prstGeom>
          <a:noFill/>
        </p:spPr>
        <p:txBody>
          <a:bodyPr wrap="square" rtlCol="0">
            <a:spAutoFit/>
          </a:bodyPr>
          <a:lstStyle/>
          <a:p>
            <a:r>
              <a:rPr lang="en-GB" b="1" dirty="0"/>
              <a:t>Tenure in the Parish:</a:t>
            </a:r>
          </a:p>
        </p:txBody>
      </p:sp>
      <mc:AlternateContent xmlns:mc="http://schemas.openxmlformats.org/markup-compatibility/2006" xmlns:cx1="http://schemas.microsoft.com/office/drawing/2015/9/8/chartex">
        <mc:Choice Requires="cx1">
          <p:graphicFrame>
            <p:nvGraphicFramePr>
              <p:cNvPr id="14" name="Chart 13">
                <a:extLst>
                  <a:ext uri="{FF2B5EF4-FFF2-40B4-BE49-F238E27FC236}">
                    <a16:creationId xmlns:a16="http://schemas.microsoft.com/office/drawing/2014/main" id="{EBF38C9C-28B9-EF5F-3FF7-9AD65E0A503E}"/>
                  </a:ext>
                </a:extLst>
              </p:cNvPr>
              <p:cNvGraphicFramePr/>
              <p:nvPr>
                <p:extLst>
                  <p:ext uri="{D42A27DB-BD31-4B8C-83A1-F6EECF244321}">
                    <p14:modId xmlns:p14="http://schemas.microsoft.com/office/powerpoint/2010/main" val="1141588693"/>
                  </p:ext>
                </p:extLst>
              </p:nvPr>
            </p:nvGraphicFramePr>
            <p:xfrm>
              <a:off x="-747743" y="1614305"/>
              <a:ext cx="5021310" cy="3185796"/>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14" name="Chart 13">
                <a:extLst>
                  <a:ext uri="{FF2B5EF4-FFF2-40B4-BE49-F238E27FC236}">
                    <a16:creationId xmlns:a16="http://schemas.microsoft.com/office/drawing/2014/main" id="{EBF38C9C-28B9-EF5F-3FF7-9AD65E0A503E}"/>
                  </a:ext>
                </a:extLst>
              </p:cNvPr>
              <p:cNvPicPr>
                <a:picLocks noGrp="1" noRot="1" noChangeAspect="1" noMove="1" noResize="1" noEditPoints="1" noAdjustHandles="1" noChangeArrowheads="1" noChangeShapeType="1"/>
              </p:cNvPicPr>
              <p:nvPr/>
            </p:nvPicPr>
            <p:blipFill>
              <a:blip r:embed="rId5"/>
              <a:stretch>
                <a:fillRect/>
              </a:stretch>
            </p:blipFill>
            <p:spPr>
              <a:xfrm>
                <a:off x="-747743" y="1614305"/>
                <a:ext cx="5021310" cy="3185796"/>
              </a:xfrm>
              <a:prstGeom prst="rect">
                <a:avLst/>
              </a:prstGeom>
            </p:spPr>
          </p:pic>
        </mc:Fallback>
      </mc:AlternateContent>
      <p:sp>
        <p:nvSpPr>
          <p:cNvPr id="15" name="TextBox 14">
            <a:extLst>
              <a:ext uri="{FF2B5EF4-FFF2-40B4-BE49-F238E27FC236}">
                <a16:creationId xmlns:a16="http://schemas.microsoft.com/office/drawing/2014/main" id="{9321BBD4-5FF5-9302-72FA-E12469E2739B}"/>
              </a:ext>
            </a:extLst>
          </p:cNvPr>
          <p:cNvSpPr txBox="1"/>
          <p:nvPr/>
        </p:nvSpPr>
        <p:spPr>
          <a:xfrm>
            <a:off x="321577" y="1191759"/>
            <a:ext cx="2989005" cy="369332"/>
          </a:xfrm>
          <a:prstGeom prst="rect">
            <a:avLst/>
          </a:prstGeom>
          <a:noFill/>
        </p:spPr>
        <p:txBody>
          <a:bodyPr wrap="square" rtlCol="0">
            <a:spAutoFit/>
          </a:bodyPr>
          <a:lstStyle/>
          <a:p>
            <a:r>
              <a:rPr lang="en-GB" b="1" dirty="0"/>
              <a:t>Where did you come from:</a:t>
            </a:r>
          </a:p>
        </p:txBody>
      </p:sp>
    </p:spTree>
    <p:extLst>
      <p:ext uri="{BB962C8B-B14F-4D97-AF65-F5344CB8AC3E}">
        <p14:creationId xmlns:p14="http://schemas.microsoft.com/office/powerpoint/2010/main" val="1174433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4E876-535C-51DF-7C40-8C6891B78A50}"/>
              </a:ext>
            </a:extLst>
          </p:cNvPr>
          <p:cNvSpPr>
            <a:spLocks noGrp="1"/>
          </p:cNvSpPr>
          <p:nvPr>
            <p:ph type="title"/>
          </p:nvPr>
        </p:nvSpPr>
        <p:spPr>
          <a:xfrm>
            <a:off x="838200" y="6221"/>
            <a:ext cx="10515600" cy="1325880"/>
          </a:xfrm>
        </p:spPr>
        <p:txBody>
          <a:bodyPr/>
          <a:lstStyle/>
          <a:p>
            <a:r>
              <a:rPr lang="en-GB" dirty="0"/>
              <a:t>Occupations</a:t>
            </a:r>
          </a:p>
        </p:txBody>
      </p:sp>
      <p:sp>
        <p:nvSpPr>
          <p:cNvPr id="4" name="Footer Placeholder 3">
            <a:extLst>
              <a:ext uri="{FF2B5EF4-FFF2-40B4-BE49-F238E27FC236}">
                <a16:creationId xmlns:a16="http://schemas.microsoft.com/office/drawing/2014/main" id="{6A1FE9EE-82EC-5391-2CE7-459082E7DB5E}"/>
              </a:ext>
            </a:extLst>
          </p:cNvPr>
          <p:cNvSpPr>
            <a:spLocks noGrp="1"/>
          </p:cNvSpPr>
          <p:nvPr>
            <p:ph type="ftr" sz="quarter" idx="10"/>
          </p:nvPr>
        </p:nvSpPr>
        <p:spPr/>
        <p:txBody>
          <a:bodyPr/>
          <a:lstStyle/>
          <a:p>
            <a:pPr rtl="0"/>
            <a:r>
              <a:rPr lang="en-GB"/>
              <a:t>Chetnole &amp; Stockwood Parish Plan in 2023</a:t>
            </a:r>
            <a:endParaRPr lang="en-GB" dirty="0"/>
          </a:p>
        </p:txBody>
      </p:sp>
      <p:sp>
        <p:nvSpPr>
          <p:cNvPr id="5" name="Slide Number Placeholder 4">
            <a:extLst>
              <a:ext uri="{FF2B5EF4-FFF2-40B4-BE49-F238E27FC236}">
                <a16:creationId xmlns:a16="http://schemas.microsoft.com/office/drawing/2014/main" id="{1A6C774D-C149-445D-4A3C-6B9139EFBBD6}"/>
              </a:ext>
            </a:extLst>
          </p:cNvPr>
          <p:cNvSpPr>
            <a:spLocks noGrp="1"/>
          </p:cNvSpPr>
          <p:nvPr>
            <p:ph type="sldNum" sz="quarter" idx="11"/>
          </p:nvPr>
        </p:nvSpPr>
        <p:spPr/>
        <p:txBody>
          <a:bodyPr/>
          <a:lstStyle/>
          <a:p>
            <a:pPr rtl="0"/>
            <a:fld id="{294A09A9-5501-47C1-A89A-A340965A2BE2}" type="slidenum">
              <a:rPr lang="en-GB" smtClean="0"/>
              <a:pPr rtl="0"/>
              <a:t>9</a:t>
            </a:fld>
            <a:endParaRPr lang="en-GB" dirty="0"/>
          </a:p>
        </p:txBody>
      </p:sp>
      <p:graphicFrame>
        <p:nvGraphicFramePr>
          <p:cNvPr id="6" name="Content Placeholder 5">
            <a:extLst>
              <a:ext uri="{FF2B5EF4-FFF2-40B4-BE49-F238E27FC236}">
                <a16:creationId xmlns:a16="http://schemas.microsoft.com/office/drawing/2014/main" id="{68902DE0-4581-469E-FFB5-E0336E80C8B0}"/>
              </a:ext>
            </a:extLst>
          </p:cNvPr>
          <p:cNvGraphicFramePr>
            <a:graphicFrameLocks noGrp="1"/>
          </p:cNvGraphicFramePr>
          <p:nvPr>
            <p:ph idx="1"/>
            <p:extLst>
              <p:ext uri="{D42A27DB-BD31-4B8C-83A1-F6EECF244321}">
                <p14:modId xmlns:p14="http://schemas.microsoft.com/office/powerpoint/2010/main" val="1574665497"/>
              </p:ext>
            </p:extLst>
          </p:nvPr>
        </p:nvGraphicFramePr>
        <p:xfrm>
          <a:off x="228600" y="1076325"/>
          <a:ext cx="5306961" cy="4724707"/>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47A3FFE2-45AD-DE9C-4E33-DCFA54073360}"/>
              </a:ext>
            </a:extLst>
          </p:cNvPr>
          <p:cNvSpPr txBox="1"/>
          <p:nvPr/>
        </p:nvSpPr>
        <p:spPr>
          <a:xfrm>
            <a:off x="3608438" y="5319252"/>
            <a:ext cx="8209935" cy="923330"/>
          </a:xfrm>
          <a:prstGeom prst="rect">
            <a:avLst/>
          </a:prstGeom>
          <a:noFill/>
        </p:spPr>
        <p:txBody>
          <a:bodyPr wrap="square" rtlCol="0">
            <a:spAutoFit/>
          </a:bodyPr>
          <a:lstStyle/>
          <a:p>
            <a:pPr marL="285750" indent="-285750">
              <a:buFont typeface="Arial" panose="020B0604020202020204" pitchFamily="34" charset="0"/>
              <a:buChar char="•"/>
            </a:pPr>
            <a:r>
              <a:rPr lang="en-GB" dirty="0"/>
              <a:t>Of 59 respondents working only 10 work beyond 20 miles away and 1 works within the parish. </a:t>
            </a:r>
          </a:p>
          <a:p>
            <a:pPr marL="285750" indent="-285750">
              <a:buFont typeface="Arial" panose="020B0604020202020204" pitchFamily="34" charset="0"/>
              <a:buChar char="•"/>
            </a:pPr>
            <a:r>
              <a:rPr lang="en-GB" dirty="0"/>
              <a:t>Home is the principle place of work suggesting broadband important.</a:t>
            </a:r>
          </a:p>
        </p:txBody>
      </p:sp>
      <mc:AlternateContent xmlns:mc="http://schemas.openxmlformats.org/markup-compatibility/2006" xmlns:cx1="http://schemas.microsoft.com/office/drawing/2015/9/8/chartex">
        <mc:Choice Requires="cx1">
          <p:graphicFrame>
            <p:nvGraphicFramePr>
              <p:cNvPr id="12" name="Chart 11">
                <a:extLst>
                  <a:ext uri="{FF2B5EF4-FFF2-40B4-BE49-F238E27FC236}">
                    <a16:creationId xmlns:a16="http://schemas.microsoft.com/office/drawing/2014/main" id="{871FB5D3-FD1B-1215-5D6B-1F71F63D0C74}"/>
                  </a:ext>
                </a:extLst>
              </p:cNvPr>
              <p:cNvGraphicFramePr/>
              <p:nvPr>
                <p:extLst>
                  <p:ext uri="{D42A27DB-BD31-4B8C-83A1-F6EECF244321}">
                    <p14:modId xmlns:p14="http://schemas.microsoft.com/office/powerpoint/2010/main" val="80758829"/>
                  </p:ext>
                </p:extLst>
              </p:nvPr>
            </p:nvGraphicFramePr>
            <p:xfrm>
              <a:off x="5245508" y="1341990"/>
              <a:ext cx="6474543" cy="3898604"/>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12" name="Chart 11">
                <a:extLst>
                  <a:ext uri="{FF2B5EF4-FFF2-40B4-BE49-F238E27FC236}">
                    <a16:creationId xmlns:a16="http://schemas.microsoft.com/office/drawing/2014/main" id="{871FB5D3-FD1B-1215-5D6B-1F71F63D0C74}"/>
                  </a:ext>
                </a:extLst>
              </p:cNvPr>
              <p:cNvPicPr>
                <a:picLocks noGrp="1" noRot="1" noChangeAspect="1" noMove="1" noResize="1" noEditPoints="1" noAdjustHandles="1" noChangeArrowheads="1" noChangeShapeType="1"/>
              </p:cNvPicPr>
              <p:nvPr/>
            </p:nvPicPr>
            <p:blipFill>
              <a:blip r:embed="rId4"/>
              <a:stretch>
                <a:fillRect/>
              </a:stretch>
            </p:blipFill>
            <p:spPr>
              <a:xfrm>
                <a:off x="5245508" y="1341990"/>
                <a:ext cx="6474543" cy="3898604"/>
              </a:xfrm>
              <a:prstGeom prst="rect">
                <a:avLst/>
              </a:prstGeom>
            </p:spPr>
          </p:pic>
        </mc:Fallback>
      </mc:AlternateContent>
    </p:spTree>
    <p:extLst>
      <p:ext uri="{BB962C8B-B14F-4D97-AF65-F5344CB8AC3E}">
        <p14:creationId xmlns:p14="http://schemas.microsoft.com/office/powerpoint/2010/main" val="2098817343"/>
      </p:ext>
    </p:extLst>
  </p:cSld>
  <p:clrMapOvr>
    <a:masterClrMapping/>
  </p:clrMapOvr>
</p:sld>
</file>

<file path=ppt/theme/theme1.xml><?xml version="1.0" encoding="utf-8"?>
<a:theme xmlns:a="http://schemas.openxmlformats.org/drawingml/2006/main" name="Office Theme">
  <a:themeElements>
    <a:clrScheme name="Custom 20">
      <a:dk1>
        <a:srgbClr val="000000"/>
      </a:dk1>
      <a:lt1>
        <a:srgbClr val="FFFFFF"/>
      </a:lt1>
      <a:dk2>
        <a:srgbClr val="CAD8D6"/>
      </a:dk2>
      <a:lt2>
        <a:srgbClr val="E7E6E6"/>
      </a:lt2>
      <a:accent1>
        <a:srgbClr val="7E8679"/>
      </a:accent1>
      <a:accent2>
        <a:srgbClr val="72292A"/>
      </a:accent2>
      <a:accent3>
        <a:srgbClr val="4A3A1C"/>
      </a:accent3>
      <a:accent4>
        <a:srgbClr val="E47D60"/>
      </a:accent4>
      <a:accent5>
        <a:srgbClr val="CEBBAF"/>
      </a:accent5>
      <a:accent6>
        <a:srgbClr val="E8DAC4"/>
      </a:accent6>
      <a:hlink>
        <a:srgbClr val="3968F6"/>
      </a:hlink>
      <a:folHlink>
        <a:srgbClr val="954F72"/>
      </a:folHlink>
    </a:clrScheme>
    <a:fontScheme name="Custom 23">
      <a:majorFont>
        <a:latin typeface="Baskerville Old Face"/>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8770997_TF56410444_Win32" id="{28F79E5F-1BE5-42C9-A610-CFFA28326A1C}" vid="{D035A384-0AAF-401E-9042-89215ED03E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614EFF02-EA18-493C-972D-813DB244CB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ACE2AAA-C718-435C-B4E6-95A08ACAC441}">
  <ds:schemaRefs>
    <ds:schemaRef ds:uri="http://schemas.microsoft.com/sharepoint/v3/contenttype/forms"/>
  </ds:schemaRefs>
</ds:datastoreItem>
</file>

<file path=customXml/itemProps3.xml><?xml version="1.0" encoding="utf-8"?>
<ds:datastoreItem xmlns:ds="http://schemas.openxmlformats.org/officeDocument/2006/customXml" ds:itemID="{8FBB2F3B-6257-41BB-8B64-5AC7494F274B}">
  <ds:schemaRefs>
    <ds:schemaRef ds:uri="http://schemas.microsoft.com/office/2006/documentManagement/types"/>
    <ds:schemaRef ds:uri="http://purl.org/dc/terms/"/>
    <ds:schemaRef ds:uri="230e9df3-be65-4c73-a93b-d1236ebd677e"/>
    <ds:schemaRef ds:uri="16c05727-aa75-4e4a-9b5f-8a80a1165891"/>
    <ds:schemaRef ds:uri="http://www.w3.org/XML/1998/namespace"/>
    <ds:schemaRef ds:uri="http://schemas.microsoft.com/sharepoint/v3"/>
    <ds:schemaRef ds:uri="http://schemas.microsoft.com/office/infopath/2007/PartnerControls"/>
    <ds:schemaRef ds:uri="http://schemas.openxmlformats.org/package/2006/metadata/core-properties"/>
    <ds:schemaRef ds:uri="71af3243-3dd4-4a8d-8c0d-dd76da1f02a5"/>
    <ds:schemaRef ds:uri="http://schemas.microsoft.com/office/2006/metadata/properties"/>
    <ds:schemaRef ds:uri="http://purl.org/dc/dcmitype/"/>
    <ds:schemaRef ds:uri="http://purl.org/dc/elements/1.1/"/>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{D5BC59E7-DC62-4C44-A25A-F1EFCAB960E5}tf56410444_win32</Template>
  <TotalTime>9140</TotalTime>
  <Words>2971</Words>
  <Application>Microsoft Office PowerPoint</Application>
  <PresentationFormat>Widescreen</PresentationFormat>
  <Paragraphs>326</Paragraphs>
  <Slides>28</Slides>
  <Notes>15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Arial</vt:lpstr>
      <vt:lpstr>Baskerville</vt:lpstr>
      <vt:lpstr>Baskerville Old Face</vt:lpstr>
      <vt:lpstr>Calibri</vt:lpstr>
      <vt:lpstr>Gill Sans Light</vt:lpstr>
      <vt:lpstr>Gill Sans Nova</vt:lpstr>
      <vt:lpstr>Gill Sans Nova Light</vt:lpstr>
      <vt:lpstr>Times New Roman</vt:lpstr>
      <vt:lpstr>Wingdings</vt:lpstr>
      <vt:lpstr>Office Theme</vt:lpstr>
      <vt:lpstr>2024  Chetnole Parish Plan Survey Results &amp; Recommended Actions</vt:lpstr>
      <vt:lpstr>Nice Place, Nice People.</vt:lpstr>
      <vt:lpstr>Contents</vt:lpstr>
      <vt:lpstr>Parish Plan Goals</vt:lpstr>
      <vt:lpstr>The Survey</vt:lpstr>
      <vt:lpstr>Survey Findings</vt:lpstr>
      <vt:lpstr>What Three Words Best Describe Our Parish</vt:lpstr>
      <vt:lpstr>Living in the Parish</vt:lpstr>
      <vt:lpstr>Occupations</vt:lpstr>
      <vt:lpstr>Respondent’s Households</vt:lpstr>
      <vt:lpstr>Community &amp; Communication</vt:lpstr>
      <vt:lpstr>Community Involvement &amp; Ideas</vt:lpstr>
      <vt:lpstr>Transport &amp; Traffic</vt:lpstr>
      <vt:lpstr>Village Environment</vt:lpstr>
      <vt:lpstr>Sustainability &amp; Natural Environment</vt:lpstr>
      <vt:lpstr>Views on Services in the Parish</vt:lpstr>
      <vt:lpstr>Local Services &amp; Facilities</vt:lpstr>
      <vt:lpstr>Policing &amp; Security</vt:lpstr>
      <vt:lpstr>Local Government Planning &amp; Development</vt:lpstr>
      <vt:lpstr>Children’s Section</vt:lpstr>
      <vt:lpstr>Comments</vt:lpstr>
      <vt:lpstr>Recommended Actions</vt:lpstr>
      <vt:lpstr>Recommended Actions</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Chetnole Parish Plan  2023</dc:title>
  <dc:creator>Naomi Hewitt</dc:creator>
  <cp:lastModifiedBy>Naomi Hewitt</cp:lastModifiedBy>
  <cp:revision>16</cp:revision>
  <cp:lastPrinted>2024-01-22T11:29:19Z</cp:lastPrinted>
  <dcterms:created xsi:type="dcterms:W3CDTF">2023-05-04T13:01:39Z</dcterms:created>
  <dcterms:modified xsi:type="dcterms:W3CDTF">2024-02-21T15:24:38Z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